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44"/>
  </p:handoutMasterIdLst>
  <p:sldIdLst>
    <p:sldId id="298" r:id="rId2"/>
    <p:sldId id="275" r:id="rId3"/>
    <p:sldId id="340" r:id="rId4"/>
    <p:sldId id="341" r:id="rId5"/>
    <p:sldId id="342" r:id="rId6"/>
    <p:sldId id="343" r:id="rId7"/>
    <p:sldId id="285" r:id="rId8"/>
    <p:sldId id="301" r:id="rId9"/>
    <p:sldId id="306" r:id="rId10"/>
    <p:sldId id="302" r:id="rId11"/>
    <p:sldId id="303" r:id="rId12"/>
    <p:sldId id="304" r:id="rId13"/>
    <p:sldId id="358" r:id="rId14"/>
    <p:sldId id="362" r:id="rId15"/>
    <p:sldId id="360" r:id="rId16"/>
    <p:sldId id="361" r:id="rId17"/>
    <p:sldId id="335" r:id="rId18"/>
    <p:sldId id="345" r:id="rId19"/>
    <p:sldId id="346" r:id="rId20"/>
    <p:sldId id="347" r:id="rId21"/>
    <p:sldId id="348" r:id="rId22"/>
    <p:sldId id="349" r:id="rId23"/>
    <p:sldId id="364" r:id="rId24"/>
    <p:sldId id="354" r:id="rId25"/>
    <p:sldId id="317" r:id="rId26"/>
    <p:sldId id="318" r:id="rId27"/>
    <p:sldId id="319" r:id="rId28"/>
    <p:sldId id="320" r:id="rId29"/>
    <p:sldId id="322" r:id="rId30"/>
    <p:sldId id="314" r:id="rId31"/>
    <p:sldId id="323" r:id="rId32"/>
    <p:sldId id="315" r:id="rId33"/>
    <p:sldId id="324" r:id="rId34"/>
    <p:sldId id="325" r:id="rId35"/>
    <p:sldId id="351" r:id="rId36"/>
    <p:sldId id="352" r:id="rId37"/>
    <p:sldId id="353" r:id="rId38"/>
    <p:sldId id="330" r:id="rId39"/>
    <p:sldId id="331" r:id="rId40"/>
    <p:sldId id="332" r:id="rId41"/>
    <p:sldId id="363" r:id="rId42"/>
    <p:sldId id="355" r:id="rId43"/>
  </p:sldIdLst>
  <p:sldSz cx="12192000" cy="6858000"/>
  <p:notesSz cx="9144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8E6A"/>
    <a:srgbClr val="C50624"/>
    <a:srgbClr val="1307FF"/>
    <a:srgbClr val="615336"/>
    <a:srgbClr val="CDAB7D"/>
    <a:srgbClr val="3F3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6"/>
  </p:normalViewPr>
  <p:slideViewPr>
    <p:cSldViewPr snapToGrid="0">
      <p:cViewPr varScale="1">
        <p:scale>
          <a:sx n="93" d="100"/>
          <a:sy n="93" d="100"/>
        </p:scale>
        <p:origin x="224" y="50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12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DDA6190B-6494-4A7C-24E8-3D3FAE4EB0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46CDAA91-E15F-E207-C1FD-4E53349718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6C3B5-DFEB-0744-A3DC-0D006C21DBE4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03D1DB3-C445-A0C7-B551-21B19DE86D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D394EBD-08EB-595D-D766-B5C2E7FCA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58F07-5255-4C47-89ED-B052B2F712E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9684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25CA01-94C0-F19D-92F0-D12B1F395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49F615-68E6-5169-CDBA-3C71D913B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FC417D2-5FAF-B57D-9C85-5458A656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A63BBDB-3A2E-1E87-CE8A-A06F9405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E33DB43-8D8D-14FD-090C-020B1AD1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15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982C0-D139-8918-CE43-D03830DD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F285C5-AA84-3C9F-4283-3B75B9E61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0859DBB-C21E-B680-EFC0-ADB0DD95D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B9B11E8-481B-AC2B-2480-DF5E4072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72B75F-B9AB-7405-090C-FA96FA77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040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7C9C07-6105-6927-C248-9338ACD9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D76BAF-603A-2FEA-A7B9-1EA905468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1CDC9C9-F554-931E-D81A-78EB930B2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93D6F28-5E24-32EE-BB19-F7D9D0F9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547C3A0-BD4E-0337-9EB9-E77AF6086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861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633591-9828-6C2E-4277-A9336A378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A71B15-B501-F59C-DED8-C17F103C8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1E90834-AD9C-E13E-CFC5-5FD8594B2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23A1C79-A2D2-963D-7EA4-DC558D0C9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ACB9B87-C8D3-CDE9-2FB1-3350E4CD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212BDE4-3AFB-519C-9AD7-F87F47F6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971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66C48-1957-8DBF-8D88-F56F2E71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0CDDAD-D6AD-52C2-84FC-2CCECC81F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1DBF4BD-0DCC-2212-859D-A9BFD6FAA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278896F-4CD0-8DA2-E686-0F8631075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154E193-3842-2F4F-AEB1-511E0C34A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344C850-24B2-7914-4405-21C33E53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01BA3BF-9818-A473-E507-58C9A5AC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62747F73-7FDF-3463-302E-774563AD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010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9BD47F-22CB-3143-7278-854BFD5BB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8C890E82-318F-DD2E-DDE2-D1F364CB9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24DED06-4469-FFE0-BCD1-E9204BC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E000EE8-2110-74AB-D82E-3F1731D6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901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691984F1-F444-CF6E-A3BC-AE8F1FBAB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4B3D8CF-FF3B-2FE8-9490-BA8E768A4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208AF66E-C63A-6B1A-9D62-A553A82A6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185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459A11-917A-F419-3E3E-5D0CE197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26E0184-7354-B205-572E-9671BBE11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FFE0EA2-1599-5A85-B6E0-19F41C64D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6CF4237-BAC3-7738-DD44-FD79C663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674A8DF-F9FF-ED2C-BE49-C7A31EDC3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7B92E0F-9893-A2DA-4EAF-277A3527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249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7598F1-95BE-4F7A-B754-57533999F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89A9ED2-1164-6560-9699-601C67623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B429F13-9084-83B2-DF7D-85874CB87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D7A95C9-C13E-508C-8DD2-A3AEBFDC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0BCAB1D-840D-9C48-4E61-235ADB080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5A1C216-4C8D-3F0A-7415-5CF3EA4A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412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73D94D-8DAE-4D9A-BDD3-6461BB94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8B48E91-1B3C-4B83-BB3E-6D29BDC81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E9EF8F4-3AA9-CC34-272E-BAC109A4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42FFDF3-4582-E3F6-A535-726EDABF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2014DE6-CF66-17BB-C6C4-1B3DB542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749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BF13F9AA-BBC9-3494-0F64-A0CD07AFCA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9513EFC-0E5B-EA27-4D20-A39B342B9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9EFF259-ECE0-F31E-C545-79919D19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F817B55-99F9-4AC2-65B8-E2BF11853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67C0CE3-551D-9526-88C6-62AE1403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929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43190EB-007C-8237-3802-DCF4B0CF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65A874-D7B5-13BD-0DC3-950FC41C7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D4D4BE3-583B-799B-1954-57B0A8E2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CFF0-C0B4-5C4B-A850-90446E2789B9}" type="datetimeFigureOut">
              <a:rPr lang="sk-SK" smtClean="0"/>
              <a:t>23.8.2026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81FFEFC-2B43-0AF9-9586-451C2FD97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565AE22-E271-DB09-2285-22FFE4FB9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EF2D0-4C4F-464F-999A-A24F9CA135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248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nsudimakbook.com/en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jansudimakbook.com/en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nsudimakbook.com/en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D4DA7-E6D7-D978-DA65-9F61997AE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lokTextu 14">
            <a:extLst>
              <a:ext uri="{FF2B5EF4-FFF2-40B4-BE49-F238E27FC236}">
                <a16:creationId xmlns:a16="http://schemas.microsoft.com/office/drawing/2014/main" id="{9611EFEB-B45A-BEBB-E1A3-053FB4514809}"/>
              </a:ext>
            </a:extLst>
          </p:cNvPr>
          <p:cNvSpPr txBox="1"/>
          <p:nvPr/>
        </p:nvSpPr>
        <p:spPr>
          <a:xfrm>
            <a:off x="159328" y="1413007"/>
            <a:ext cx="11873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 err="1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five</a:t>
            </a:r>
            <a:r>
              <a:rPr lang="sk-SK" sz="4800" b="1" dirty="0">
                <a:solidFill>
                  <a:schemeClr val="bg1"/>
                </a:solidFill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decades</a:t>
            </a:r>
            <a:r>
              <a:rPr lang="sk-SK" sz="4800" b="1" dirty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of </a:t>
            </a:r>
            <a:r>
              <a:rPr lang="sk-SK" sz="4800" b="1" dirty="0" err="1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experience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F9CA31-2897-42B1-01C0-5F2E653727CE}"/>
              </a:ext>
            </a:extLst>
          </p:cNvPr>
          <p:cNvSpPr txBox="1"/>
          <p:nvPr/>
        </p:nvSpPr>
        <p:spPr>
          <a:xfrm>
            <a:off x="-92413" y="1587875"/>
            <a:ext cx="123768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chemeClr val="bg1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94956AC4-BDF1-07E9-E030-ABCBCAE02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23"/>
          <a:stretch>
            <a:fillRect/>
          </a:stretch>
        </p:blipFill>
        <p:spPr>
          <a:xfrm>
            <a:off x="5952566" y="-18035"/>
            <a:ext cx="5122329" cy="6876035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EDA6B48E-3329-87AF-EBB5-B1754CCE2C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27" r="51877"/>
          <a:stretch>
            <a:fillRect/>
          </a:stretch>
        </p:blipFill>
        <p:spPr>
          <a:xfrm>
            <a:off x="1156499" y="-18035"/>
            <a:ext cx="4833239" cy="68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40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3DA0F9A2-8D21-145B-59E0-133141B66A0F}"/>
              </a:ext>
            </a:extLst>
          </p:cNvPr>
          <p:cNvSpPr txBox="1"/>
          <p:nvPr/>
        </p:nvSpPr>
        <p:spPr>
          <a:xfrm>
            <a:off x="-92413" y="1587875"/>
            <a:ext cx="123768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rgbClr val="1307FF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F9D8F18-4A28-460B-7E55-C1AAFAFF0C8E}"/>
              </a:ext>
            </a:extLst>
          </p:cNvPr>
          <p:cNvSpPr txBox="1"/>
          <p:nvPr/>
        </p:nvSpPr>
        <p:spPr>
          <a:xfrm>
            <a:off x="159328" y="1413007"/>
            <a:ext cx="11873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 err="1">
                <a:effectLst/>
                <a:latin typeface="Georgia" panose="02040502050405020303" pitchFamily="18" charset="0"/>
              </a:rPr>
              <a:t>five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decades</a:t>
            </a:r>
            <a:r>
              <a:rPr lang="sk-SK" sz="4800" b="1" dirty="0">
                <a:effectLst/>
                <a:latin typeface="Georgia" panose="02040502050405020303" pitchFamily="18" charset="0"/>
              </a:rPr>
              <a:t> of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experience</a:t>
            </a:r>
            <a:endParaRPr lang="en-US" sz="1400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D63AC298-0FCB-E616-7A07-D911009C866C}"/>
              </a:ext>
            </a:extLst>
          </p:cNvPr>
          <p:cNvSpPr txBox="1"/>
          <p:nvPr/>
        </p:nvSpPr>
        <p:spPr>
          <a:xfrm>
            <a:off x="-507452" y="7646938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ALL THE GENERALS OF THE WORLD</a:t>
            </a:r>
            <a:r>
              <a:rPr lang="en-US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have failed to do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, ONE BREED HAS ARCHIVED – </a:t>
            </a:r>
            <a:r>
              <a:rPr lang="en-US" sz="4000" b="1" dirty="0">
                <a:latin typeface="Georgia" panose="02040502050405020303" pitchFamily="18" charset="0"/>
              </a:rPr>
              <a:t>to</a:t>
            </a:r>
            <a:r>
              <a:rPr lang="en-US" sz="40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conquer the world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C7FBBBC6-A0DB-0134-2A1A-877FBEAFD6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23"/>
          <a:stretch>
            <a:fillRect/>
          </a:stretch>
        </p:blipFill>
        <p:spPr>
          <a:xfrm>
            <a:off x="12699452" y="91439"/>
            <a:ext cx="5082933" cy="682315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B6F1B29-99EE-DADB-555F-1E1C504A25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27" r="51877"/>
          <a:stretch>
            <a:fillRect/>
          </a:stretch>
        </p:blipFill>
        <p:spPr>
          <a:xfrm>
            <a:off x="-5592432" y="91439"/>
            <a:ext cx="4833239" cy="68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0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3FF9F5-426E-14A1-9F42-90E81245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5598E244-C0F5-1F42-27F0-1FF734CF6179}"/>
              </a:ext>
            </a:extLst>
          </p:cNvPr>
          <p:cNvSpPr txBox="1"/>
          <p:nvPr/>
        </p:nvSpPr>
        <p:spPr>
          <a:xfrm>
            <a:off x="-184826" y="-2069725"/>
            <a:ext cx="123768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rgbClr val="1307FF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EC214868-84B4-D28C-1716-A491D12D8877}"/>
              </a:ext>
            </a:extLst>
          </p:cNvPr>
          <p:cNvSpPr txBox="1"/>
          <p:nvPr/>
        </p:nvSpPr>
        <p:spPr>
          <a:xfrm>
            <a:off x="66915" y="-2244593"/>
            <a:ext cx="11873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 err="1">
                <a:effectLst/>
                <a:latin typeface="Georgia" panose="02040502050405020303" pitchFamily="18" charset="0"/>
              </a:rPr>
              <a:t>five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decades</a:t>
            </a:r>
            <a:r>
              <a:rPr lang="sk-SK" sz="4800" b="1" dirty="0">
                <a:effectLst/>
                <a:latin typeface="Georgia" panose="02040502050405020303" pitchFamily="18" charset="0"/>
              </a:rPr>
              <a:t> of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experience</a:t>
            </a:r>
            <a:endParaRPr lang="en-US" sz="1400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F57C4F60-C09C-28F0-C8C8-D1CBB7AA0262}"/>
              </a:ext>
            </a:extLst>
          </p:cNvPr>
          <p:cNvSpPr txBox="1"/>
          <p:nvPr/>
        </p:nvSpPr>
        <p:spPr>
          <a:xfrm>
            <a:off x="-436567" y="2375294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ALL THE GENERALS OF THE WORLD</a:t>
            </a:r>
            <a:r>
              <a:rPr lang="en-US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have failed to do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, ONE BREED HAS ARCHIVED – </a:t>
            </a:r>
            <a:r>
              <a:rPr lang="en-US" sz="4000" b="1" dirty="0">
                <a:latin typeface="Georgia" panose="02040502050405020303" pitchFamily="18" charset="0"/>
              </a:rPr>
              <a:t>to</a:t>
            </a:r>
            <a:r>
              <a:rPr lang="en-US" sz="40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conquer the world</a:t>
            </a:r>
          </a:p>
        </p:txBody>
      </p:sp>
      <p:pic>
        <p:nvPicPr>
          <p:cNvPr id="4" name="Obrázok 3" descr="O nás :: jansudimakbook.com">
            <a:extLst>
              <a:ext uri="{FF2B5EF4-FFF2-40B4-BE49-F238E27FC236}">
                <a16:creationId xmlns:a16="http://schemas.microsoft.com/office/drawing/2014/main" id="{2CC2B596-951B-ECC9-E386-2C55A4BDC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6"/>
          <a:stretch>
            <a:fillRect/>
          </a:stretch>
        </p:blipFill>
        <p:spPr>
          <a:xfrm>
            <a:off x="19080536" y="35143"/>
            <a:ext cx="5423206" cy="685799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096A3409-5763-249D-A81F-DEAF636BFB61}"/>
              </a:ext>
            </a:extLst>
          </p:cNvPr>
          <p:cNvSpPr txBox="1"/>
          <p:nvPr/>
        </p:nvSpPr>
        <p:spPr>
          <a:xfrm>
            <a:off x="12519083" y="1759741"/>
            <a:ext cx="57540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000" b="1" dirty="0">
                <a:effectLst/>
                <a:latin typeface="Georgia" panose="02040502050405020303" pitchFamily="18" charset="0"/>
              </a:rPr>
              <a:t>50+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YEARS OF HARD-EARNED EXPERIENCE,</a:t>
            </a:r>
            <a:r>
              <a:rPr lang="sk-SK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distilled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into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one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>
                  <a:reflection blurRad="6350" stA="60000" endA="900" endPos="60000" dist="29997" dir="5400000" sy="-100000" algn="bl" rotWithShape="0"/>
                </a:effectLst>
                <a:latin typeface="Georgia" panose="02040502050405020303" pitchFamily="18" charset="0"/>
              </a:rPr>
              <a:t>book</a:t>
            </a:r>
            <a:endParaRPr lang="en-US" sz="4000" b="1" dirty="0"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09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55659-0C7D-B285-D562-63E29F2E4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7F7FBB3B-9D6B-139F-FDE8-F62337C62C76}"/>
              </a:ext>
            </a:extLst>
          </p:cNvPr>
          <p:cNvSpPr txBox="1"/>
          <p:nvPr/>
        </p:nvSpPr>
        <p:spPr>
          <a:xfrm>
            <a:off x="-12496568" y="-2104867"/>
            <a:ext cx="123768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rgbClr val="1307FF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B7E6C91-EFB5-9345-853F-724C753E2976}"/>
              </a:ext>
            </a:extLst>
          </p:cNvPr>
          <p:cNvSpPr txBox="1"/>
          <p:nvPr/>
        </p:nvSpPr>
        <p:spPr>
          <a:xfrm>
            <a:off x="-12244827" y="-2279735"/>
            <a:ext cx="11873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 err="1">
                <a:effectLst/>
                <a:latin typeface="Georgia" panose="02040502050405020303" pitchFamily="18" charset="0"/>
              </a:rPr>
              <a:t>five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decades</a:t>
            </a:r>
            <a:r>
              <a:rPr lang="sk-SK" sz="4800" b="1" dirty="0">
                <a:effectLst/>
                <a:latin typeface="Georgia" panose="02040502050405020303" pitchFamily="18" charset="0"/>
              </a:rPr>
              <a:t> of </a:t>
            </a:r>
            <a:r>
              <a:rPr lang="sk-SK" sz="4800" b="1" dirty="0" err="1">
                <a:effectLst/>
                <a:latin typeface="Georgia" panose="02040502050405020303" pitchFamily="18" charset="0"/>
              </a:rPr>
              <a:t>experience</a:t>
            </a:r>
            <a:endParaRPr lang="en-US" sz="1400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ECD269F8-969D-0759-5262-44744B9EA376}"/>
              </a:ext>
            </a:extLst>
          </p:cNvPr>
          <p:cNvSpPr txBox="1"/>
          <p:nvPr/>
        </p:nvSpPr>
        <p:spPr>
          <a:xfrm>
            <a:off x="-12748309" y="2340152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ALL THE GENERALS OF THE WORLD</a:t>
            </a:r>
            <a:r>
              <a:rPr lang="en-US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have failed to do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, ONE BREED HAS ARCHIVED – </a:t>
            </a:r>
            <a:r>
              <a:rPr lang="en-US" sz="4000" b="1" dirty="0">
                <a:latin typeface="Georgia" panose="02040502050405020303" pitchFamily="18" charset="0"/>
              </a:rPr>
              <a:t>to</a:t>
            </a:r>
            <a:r>
              <a:rPr lang="en-US" sz="40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>
                <a:effectLst/>
                <a:latin typeface="Georgia" panose="02040502050405020303" pitchFamily="18" charset="0"/>
              </a:rPr>
              <a:t>conquer the world</a:t>
            </a:r>
          </a:p>
        </p:txBody>
      </p:sp>
      <p:pic>
        <p:nvPicPr>
          <p:cNvPr id="4" name="Obrázok 3" descr="O nás :: jansudimakbook.com">
            <a:extLst>
              <a:ext uri="{FF2B5EF4-FFF2-40B4-BE49-F238E27FC236}">
                <a16:creationId xmlns:a16="http://schemas.microsoft.com/office/drawing/2014/main" id="{99C0FB1C-133E-5D39-E658-3D879F2426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6"/>
          <a:stretch>
            <a:fillRect/>
          </a:stretch>
        </p:blipFill>
        <p:spPr>
          <a:xfrm>
            <a:off x="6768794" y="1"/>
            <a:ext cx="5423206" cy="685799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A54BDF10-004C-DAFD-C9C5-102C8F024D5E}"/>
              </a:ext>
            </a:extLst>
          </p:cNvPr>
          <p:cNvSpPr txBox="1"/>
          <p:nvPr/>
        </p:nvSpPr>
        <p:spPr>
          <a:xfrm>
            <a:off x="207341" y="1724599"/>
            <a:ext cx="57540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000" b="1" dirty="0">
                <a:effectLst/>
                <a:latin typeface="Georgia" panose="02040502050405020303" pitchFamily="18" charset="0"/>
              </a:rPr>
              <a:t>50+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YEARS OF HARD-EARNED EXPERIENCE,</a:t>
            </a:r>
            <a:r>
              <a:rPr lang="sk-SK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distilled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into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one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>
                  <a:reflection blurRad="6350" stA="60000" endA="900" endPos="60000" dist="29997" dir="5400000" sy="-100000" algn="bl" rotWithShape="0"/>
                </a:effectLst>
                <a:latin typeface="Georgia" panose="02040502050405020303" pitchFamily="18" charset="0"/>
              </a:rPr>
              <a:t>book</a:t>
            </a:r>
            <a:endParaRPr lang="en-US" sz="4000" b="1" dirty="0">
              <a:effectLst/>
              <a:latin typeface="Georgia" panose="02040502050405020303" pitchFamily="18" charset="0"/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934BD88D-3B8E-7D26-2708-E4508728E70A}"/>
              </a:ext>
            </a:extLst>
          </p:cNvPr>
          <p:cNvSpPr txBox="1"/>
          <p:nvPr/>
        </p:nvSpPr>
        <p:spPr>
          <a:xfrm>
            <a:off x="1032387" y="9040262"/>
            <a:ext cx="53352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ALREADY READ ACROSS THE WORLD, NOW YOU CAN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have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it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too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FEF1E8F3-1E98-A1FC-1432-A60B45D91A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73" b="7327"/>
          <a:stretch>
            <a:fillRect/>
          </a:stretch>
        </p:blipFill>
        <p:spPr>
          <a:xfrm>
            <a:off x="6318768" y="7498080"/>
            <a:ext cx="5873232" cy="68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14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41E9B-B77C-F925-B3C3-E53502579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 nás :: jansudimakbook.com">
            <a:extLst>
              <a:ext uri="{FF2B5EF4-FFF2-40B4-BE49-F238E27FC236}">
                <a16:creationId xmlns:a16="http://schemas.microsoft.com/office/drawing/2014/main" id="{55F11A1C-3C7D-6D88-8B00-78895A8A5C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6"/>
          <a:stretch>
            <a:fillRect/>
          </a:stretch>
        </p:blipFill>
        <p:spPr>
          <a:xfrm>
            <a:off x="6693452" y="-7510095"/>
            <a:ext cx="5423206" cy="6857999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C3CF2FA-0ECE-23F3-7F54-D50F0CE1A3A2}"/>
              </a:ext>
            </a:extLst>
          </p:cNvPr>
          <p:cNvSpPr txBox="1"/>
          <p:nvPr/>
        </p:nvSpPr>
        <p:spPr>
          <a:xfrm>
            <a:off x="131999" y="-5785497"/>
            <a:ext cx="57540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000" b="1" dirty="0">
                <a:effectLst/>
                <a:latin typeface="Georgia" panose="02040502050405020303" pitchFamily="18" charset="0"/>
              </a:rPr>
              <a:t>50+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YEARS OF HARD-EARNED EXPERIENCE,</a:t>
            </a:r>
            <a:r>
              <a:rPr lang="sk-SK" sz="4800" b="1" i="1" dirty="0">
                <a:solidFill>
                  <a:srgbClr val="1307FF"/>
                </a:solidFill>
                <a:latin typeface="Garamond" panose="020204040303010108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distilled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into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/>
                <a:latin typeface="Georgia" panose="02040502050405020303" pitchFamily="18" charset="0"/>
              </a:rPr>
              <a:t>one</a:t>
            </a:r>
            <a:r>
              <a:rPr lang="sk-SK" sz="4000" b="1" dirty="0">
                <a:effectLst/>
                <a:latin typeface="Georgia" panose="02040502050405020303" pitchFamily="18" charset="0"/>
              </a:rPr>
              <a:t> </a:t>
            </a:r>
            <a:r>
              <a:rPr lang="sk-SK" sz="4000" b="1" dirty="0" err="1">
                <a:effectLst>
                  <a:reflection blurRad="6350" stA="60000" endA="900" endPos="60000" dist="29997" dir="5400000" sy="-100000" algn="bl" rotWithShape="0"/>
                </a:effectLst>
                <a:latin typeface="Georgia" panose="02040502050405020303" pitchFamily="18" charset="0"/>
              </a:rPr>
              <a:t>book</a:t>
            </a:r>
            <a:endParaRPr lang="en-US" sz="4000" b="1" dirty="0">
              <a:effectLst/>
              <a:latin typeface="Georgia" panose="02040502050405020303" pitchFamily="18" charset="0"/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35A6A2EF-CDAC-4ADD-D6C6-AEA1AE1B3F43}"/>
              </a:ext>
            </a:extLst>
          </p:cNvPr>
          <p:cNvSpPr txBox="1"/>
          <p:nvPr/>
        </p:nvSpPr>
        <p:spPr>
          <a:xfrm>
            <a:off x="954091" y="1530166"/>
            <a:ext cx="51419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ALREADY READ ACROSS THE WORLD, NOW YOU CAN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have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it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too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96BF5C4-9BFB-FBEE-4888-69384511AD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73" b="7327"/>
          <a:stretch>
            <a:fillRect/>
          </a:stretch>
        </p:blipFill>
        <p:spPr>
          <a:xfrm>
            <a:off x="6096000" y="0"/>
            <a:ext cx="5873232" cy="6870016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5A175DB1-6EEE-2B60-3E3A-5155336B6B91}"/>
              </a:ext>
            </a:extLst>
          </p:cNvPr>
          <p:cNvSpPr txBox="1"/>
          <p:nvPr/>
        </p:nvSpPr>
        <p:spPr>
          <a:xfrm>
            <a:off x="0" y="-5508707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WILL YOU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discover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INSIDE?</a:t>
            </a:r>
          </a:p>
        </p:txBody>
      </p:sp>
    </p:spTree>
    <p:extLst>
      <p:ext uri="{BB962C8B-B14F-4D97-AF65-F5344CB8AC3E}">
        <p14:creationId xmlns:p14="http://schemas.microsoft.com/office/powerpoint/2010/main" val="3465690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FEFBE-ED80-AFFB-51C2-68FB6E4F0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6E47A83-6B4E-7F41-8E9E-BEF0DAC894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73" b="7327"/>
          <a:stretch>
            <a:fillRect/>
          </a:stretch>
        </p:blipFill>
        <p:spPr>
          <a:xfrm>
            <a:off x="6096000" y="8672314"/>
            <a:ext cx="5873232" cy="6870016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258C248E-4BC9-FDEE-25CD-E55EF96217A2}"/>
              </a:ext>
            </a:extLst>
          </p:cNvPr>
          <p:cNvSpPr txBox="1"/>
          <p:nvPr/>
        </p:nvSpPr>
        <p:spPr>
          <a:xfrm>
            <a:off x="0" y="3175623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WILL YOU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discover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INSIDE?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7239F72-31EA-0EC8-565C-1CD0537AEB2D}"/>
              </a:ext>
            </a:extLst>
          </p:cNvPr>
          <p:cNvSpPr txBox="1"/>
          <p:nvPr/>
        </p:nvSpPr>
        <p:spPr>
          <a:xfrm>
            <a:off x="954091" y="10214496"/>
            <a:ext cx="51419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ALREADY READ ACROSS THE WORLD, NOW YOU CAN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have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it</a:t>
            </a:r>
            <a:r>
              <a:rPr lang="sk-SK" sz="4800" b="1" dirty="0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too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521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DFB5E-3CBD-2DED-8564-847B1AC1F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ok 13">
            <a:extLst>
              <a:ext uri="{FF2B5EF4-FFF2-40B4-BE49-F238E27FC236}">
                <a16:creationId xmlns:a16="http://schemas.microsoft.com/office/drawing/2014/main" id="{2B07FDC9-6FB1-A197-0A34-E330F384BE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4591" t="8751" b="-1242"/>
          <a:stretch>
            <a:fillRect/>
          </a:stretch>
        </p:blipFill>
        <p:spPr>
          <a:xfrm>
            <a:off x="0" y="257476"/>
            <a:ext cx="5056094" cy="634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AB402CF6-161A-4639-9CB0-2EB38A5D45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51" b="8582"/>
          <a:stretch>
            <a:fillRect/>
          </a:stretch>
        </p:blipFill>
        <p:spPr>
          <a:xfrm>
            <a:off x="6768794" y="594360"/>
            <a:ext cx="4983480" cy="5669280"/>
          </a:xfrm>
          <a:prstGeom prst="rect">
            <a:avLst/>
          </a:prstGeom>
        </p:spPr>
      </p:pic>
      <p:sp>
        <p:nvSpPr>
          <p:cNvPr id="17" name="Pravouholník 16">
            <a:extLst>
              <a:ext uri="{FF2B5EF4-FFF2-40B4-BE49-F238E27FC236}">
                <a16:creationId xmlns:a16="http://schemas.microsoft.com/office/drawing/2014/main" id="{82147A1F-0609-2328-4DED-9D9D5C5E4102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6275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78074-4F92-7E57-B2B7-229BF36F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holník 16">
            <a:extLst>
              <a:ext uri="{FF2B5EF4-FFF2-40B4-BE49-F238E27FC236}">
                <a16:creationId xmlns:a16="http://schemas.microsoft.com/office/drawing/2014/main" id="{98425AFF-3D57-7C17-AAFC-40533B670383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0354B5C-6B07-FB1A-F8B8-2157915F5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38" b="4718"/>
          <a:stretch>
            <a:fillRect/>
          </a:stretch>
        </p:blipFill>
        <p:spPr>
          <a:xfrm>
            <a:off x="89331" y="194872"/>
            <a:ext cx="4983480" cy="613400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80CD92A3-9648-E243-BBE4-A8BD8E1212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78" b="5278"/>
          <a:stretch>
            <a:fillRect/>
          </a:stretch>
        </p:blipFill>
        <p:spPr>
          <a:xfrm>
            <a:off x="6438900" y="194872"/>
            <a:ext cx="4983480" cy="613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48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38C369-D758-CCB4-EA14-BDC47E82D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holník 16">
            <a:extLst>
              <a:ext uri="{FF2B5EF4-FFF2-40B4-BE49-F238E27FC236}">
                <a16:creationId xmlns:a16="http://schemas.microsoft.com/office/drawing/2014/main" id="{EFC7C66D-1D38-6ADC-0779-2EAB62D74919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D000DD9F-A115-FD6E-0077-1DDB4618B6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38" b="4719"/>
          <a:stretch>
            <a:fillRect/>
          </a:stretch>
        </p:blipFill>
        <p:spPr>
          <a:xfrm>
            <a:off x="341971" y="361995"/>
            <a:ext cx="4983480" cy="6134009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12757DF-6E45-807F-1E08-5D50D073B9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88" b="5202"/>
          <a:stretch>
            <a:fillRect/>
          </a:stretch>
        </p:blipFill>
        <p:spPr>
          <a:xfrm>
            <a:off x="6768794" y="318540"/>
            <a:ext cx="4983480" cy="622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82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EE2F04-0B85-4C0A-AF18-69D547442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holník 16">
            <a:extLst>
              <a:ext uri="{FF2B5EF4-FFF2-40B4-BE49-F238E27FC236}">
                <a16:creationId xmlns:a16="http://schemas.microsoft.com/office/drawing/2014/main" id="{0F7EB259-3F26-771D-9D16-3EBABCFA39AB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D7FAD67D-58A0-6501-2482-E97BFCF563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72" b="4918"/>
          <a:stretch>
            <a:fillRect/>
          </a:stretch>
        </p:blipFill>
        <p:spPr>
          <a:xfrm>
            <a:off x="341971" y="318540"/>
            <a:ext cx="4983480" cy="6220919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6C34642-05DB-837C-8674-59A156CB80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94" b="4627"/>
          <a:stretch>
            <a:fillRect/>
          </a:stretch>
        </p:blipFill>
        <p:spPr>
          <a:xfrm>
            <a:off x="6768794" y="307100"/>
            <a:ext cx="4983480" cy="623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80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DD742-9CDB-C94C-E12A-80EDF7B1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holník 16">
            <a:extLst>
              <a:ext uri="{FF2B5EF4-FFF2-40B4-BE49-F238E27FC236}">
                <a16:creationId xmlns:a16="http://schemas.microsoft.com/office/drawing/2014/main" id="{A69540A5-CD15-F7C7-E230-2D7066584978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C74BBCC7-F193-E7D6-71F9-EF7BA9FA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11" b="4912"/>
          <a:stretch>
            <a:fillRect/>
          </a:stretch>
        </p:blipFill>
        <p:spPr>
          <a:xfrm>
            <a:off x="341971" y="312820"/>
            <a:ext cx="4983480" cy="623236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E58B9FFE-8916-0FAB-60BA-BE33F5EFA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209" y="312820"/>
            <a:ext cx="4191000" cy="6261100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5CD494E4-7D8E-7C7F-851B-ED39674EC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rcRect t="46915" b="5894"/>
          <a:stretch>
            <a:fillRect/>
          </a:stretch>
        </p:blipFill>
        <p:spPr>
          <a:xfrm>
            <a:off x="7057209" y="3250068"/>
            <a:ext cx="4191000" cy="295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14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55C7EE-0083-32B4-65C6-3DC6CE2A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uholník 16">
            <a:extLst>
              <a:ext uri="{FF2B5EF4-FFF2-40B4-BE49-F238E27FC236}">
                <a16:creationId xmlns:a16="http://schemas.microsoft.com/office/drawing/2014/main" id="{019D57B2-522F-AF77-065D-51A158F644FE}"/>
              </a:ext>
            </a:extLst>
          </p:cNvPr>
          <p:cNvSpPr/>
          <p:nvPr/>
        </p:nvSpPr>
        <p:spPr>
          <a:xfrm>
            <a:off x="5056094" y="0"/>
            <a:ext cx="1039906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4000">
                <a:schemeClr val="tx1">
                  <a:alpha val="20000"/>
                </a:schemeClr>
              </a:gs>
              <a:gs pos="80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" name="Obrázok 19">
            <a:extLst>
              <a:ext uri="{FF2B5EF4-FFF2-40B4-BE49-F238E27FC236}">
                <a16:creationId xmlns:a16="http://schemas.microsoft.com/office/drawing/2014/main" id="{8D25EC39-9402-3BDC-2638-880C0B7B9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33" y="298449"/>
            <a:ext cx="4191000" cy="62611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74198F93-4849-BB56-6E97-DD9C0318E2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668"/>
          <a:stretch>
            <a:fillRect/>
          </a:stretch>
        </p:blipFill>
        <p:spPr>
          <a:xfrm>
            <a:off x="7049994" y="4472608"/>
            <a:ext cx="4061734" cy="2086941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C5BAD73-8174-3204-A2FF-9FC861E15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rcRect b="33332"/>
          <a:stretch>
            <a:fillRect/>
          </a:stretch>
        </p:blipFill>
        <p:spPr>
          <a:xfrm>
            <a:off x="7049994" y="298449"/>
            <a:ext cx="4061734" cy="417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55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408A3997-43F8-649A-B8BB-A1996C0F4605}"/>
              </a:ext>
            </a:extLst>
          </p:cNvPr>
          <p:cNvSpPr txBox="1"/>
          <p:nvPr/>
        </p:nvSpPr>
        <p:spPr>
          <a:xfrm>
            <a:off x="640080" y="3013501"/>
            <a:ext cx="10911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READERS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say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?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C470DCCD-C868-0AC1-F8CD-5DA327430760}"/>
              </a:ext>
            </a:extLst>
          </p:cNvPr>
          <p:cNvGrpSpPr/>
          <p:nvPr/>
        </p:nvGrpSpPr>
        <p:grpSpPr>
          <a:xfrm>
            <a:off x="12630106" y="151178"/>
            <a:ext cx="12269131" cy="6555641"/>
            <a:chOff x="266656" y="187306"/>
            <a:chExt cx="12269131" cy="6555641"/>
          </a:xfrm>
        </p:grpSpPr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9B2A2364-45FE-E57E-D8ED-5BB9375701D9}"/>
                </a:ext>
              </a:extLst>
            </p:cNvPr>
            <p:cNvSpPr txBox="1"/>
            <p:nvPr/>
          </p:nvSpPr>
          <p:spPr>
            <a:xfrm>
              <a:off x="8492950" y="187306"/>
              <a:ext cx="3432394" cy="65556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In my view, it is highly valuable that this book reaches an international audience. Especially today, when the breed is often discussed in a simplified or polarized way, your work offers a differentiated, factual, and experience-based perspective that is both refreshing and much needed.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Perhaps at some point it would be interesting to do a podcast interview or a similar format, to talk about your breeding philosophy, your long-term experiences, and the background to this book. I would personally enjoy such an exchange very much.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also greatly appreciate it if you could keep me informed about how the book is developing on the market and what further steps or projects may emerge from it.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Once again, my sincere compliments on this excellent work, and thank you very much for sending me a copy.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750FA667-D97C-C78C-887C-67D137EB6BEF}"/>
                </a:ext>
              </a:extLst>
            </p:cNvPr>
            <p:cNvSpPr txBox="1"/>
            <p:nvPr/>
          </p:nvSpPr>
          <p:spPr>
            <a:xfrm>
              <a:off x="4869447" y="187306"/>
              <a:ext cx="3432394" cy="5262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Dear Mr. </a:t>
              </a:r>
              <a:r>
                <a:rPr lang="en-US" sz="1400" b="1" dirty="0" err="1">
                  <a:latin typeface="Georgia" panose="02040502050405020303" pitchFamily="18" charset="0"/>
                </a:rPr>
                <a:t>Sudimák</a:t>
              </a:r>
              <a:r>
                <a:rPr lang="en-US" sz="1400" b="1" dirty="0">
                  <a:latin typeface="Georgia" panose="02040502050405020303" pitchFamily="18" charset="0"/>
                </a:rPr>
                <a:t>,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thank you very much for sending me your book “German Shepherd – Simply Amazing.” Please excuse my late response – only recently did I find the time to go through your work properly and with the attention it deserves.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like to sincerely congratulate you on this impressive publication. The combination of historical depth, clearly structured bloodline documentation, and the remarkable visual material makes this book far more than a classic photo collection. It is evident on every page that this work is the result of decades of practical experience, reflection, and genuine commitment to the German Shepherd Dog.</a:t>
              </a:r>
            </a:p>
          </p:txBody>
        </p:sp>
        <p:pic>
          <p:nvPicPr>
            <p:cNvPr id="18" name="Obrázok 17">
              <a:extLst>
                <a:ext uri="{FF2B5EF4-FFF2-40B4-BE49-F238E27FC236}">
                  <a16:creationId xmlns:a16="http://schemas.microsoft.com/office/drawing/2014/main" id="{74A26804-1738-BDCC-B487-B0F15CCF0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656" y="1061995"/>
              <a:ext cx="4347580" cy="3239702"/>
            </a:xfrm>
            <a:prstGeom prst="rect">
              <a:avLst/>
            </a:prstGeom>
          </p:spPr>
        </p:pic>
        <p:sp>
          <p:nvSpPr>
            <p:cNvPr id="19" name="BlokTextu 18">
              <a:extLst>
                <a:ext uri="{FF2B5EF4-FFF2-40B4-BE49-F238E27FC236}">
                  <a16:creationId xmlns:a16="http://schemas.microsoft.com/office/drawing/2014/main" id="{F848F570-C6D1-4E0D-4E5E-47FC10FFA5E9}"/>
                </a:ext>
              </a:extLst>
            </p:cNvPr>
            <p:cNvSpPr txBox="1"/>
            <p:nvPr/>
          </p:nvSpPr>
          <p:spPr>
            <a:xfrm>
              <a:off x="266656" y="4701582"/>
              <a:ext cx="10767977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Prof. Dr.</a:t>
              </a:r>
            </a:p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HEINRICH </a:t>
              </a:r>
              <a:r>
                <a:rPr lang="sk-SK" sz="4800" b="1" dirty="0" err="1">
                  <a:solidFill>
                    <a:srgbClr val="1307FF"/>
                  </a:solidFill>
                  <a:latin typeface="Georgia" panose="02040502050405020303" pitchFamily="18" charset="0"/>
                </a:rPr>
                <a:t>MEßLER</a:t>
              </a:r>
              <a:endParaRPr lang="en-US" sz="48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0" name="BlokTextu 19">
              <a:extLst>
                <a:ext uri="{FF2B5EF4-FFF2-40B4-BE49-F238E27FC236}">
                  <a16:creationId xmlns:a16="http://schemas.microsoft.com/office/drawing/2014/main" id="{D68D2D07-4A88-09BC-0DD8-1B1DC9F99CA0}"/>
                </a:ext>
              </a:extLst>
            </p:cNvPr>
            <p:cNvSpPr txBox="1"/>
            <p:nvPr/>
          </p:nvSpPr>
          <p:spPr>
            <a:xfrm>
              <a:off x="338037" y="6194418"/>
              <a:ext cx="121977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LONGTIME PRESIDENT OF THE SV AND WUSV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771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DD30-D168-6C6A-6252-8BC32493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F7E2449C-78C0-9443-6B31-C5064E08CA3B}"/>
              </a:ext>
            </a:extLst>
          </p:cNvPr>
          <p:cNvSpPr txBox="1"/>
          <p:nvPr/>
        </p:nvSpPr>
        <p:spPr>
          <a:xfrm>
            <a:off x="-11916047" y="3013500"/>
            <a:ext cx="10911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READERS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say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?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5B36F24F-A428-2A47-0D33-3FF1C63568D6}"/>
              </a:ext>
            </a:extLst>
          </p:cNvPr>
          <p:cNvGrpSpPr/>
          <p:nvPr/>
        </p:nvGrpSpPr>
        <p:grpSpPr>
          <a:xfrm>
            <a:off x="266656" y="187306"/>
            <a:ext cx="12269131" cy="6555641"/>
            <a:chOff x="266656" y="187306"/>
            <a:chExt cx="12269131" cy="6555641"/>
          </a:xfrm>
        </p:grpSpPr>
        <p:sp>
          <p:nvSpPr>
            <p:cNvPr id="3" name="BlokTextu 2">
              <a:extLst>
                <a:ext uri="{FF2B5EF4-FFF2-40B4-BE49-F238E27FC236}">
                  <a16:creationId xmlns:a16="http://schemas.microsoft.com/office/drawing/2014/main" id="{638A583A-1690-3318-12CF-8DDBA5B25EEA}"/>
                </a:ext>
              </a:extLst>
            </p:cNvPr>
            <p:cNvSpPr txBox="1"/>
            <p:nvPr/>
          </p:nvSpPr>
          <p:spPr>
            <a:xfrm>
              <a:off x="8492950" y="187306"/>
              <a:ext cx="3432394" cy="65556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In my view, it is highly valuable that this book reaches an international audience. Especially today, when the breed is often discussed in a simplified or polarized way, your work offers a differentiated, factual, and experience-based perspective that is both refreshing and much needed.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Perhaps at some point it would be interesting to do a podcast interview or a similar format, to talk about your breeding philosophy, your long-term experiences, and the background to this book. I would personally enjoy such an exchange very much.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also greatly appreciate it if you could keep me informed about how the book is developing on the market and what further steps or projects may emerge from it.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Once again, my sincere compliments on this excellent work, and thank you very much for sending me a copy.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27EB0D6B-FC0D-CD9B-B3DA-EAB17FE3E1B5}"/>
                </a:ext>
              </a:extLst>
            </p:cNvPr>
            <p:cNvSpPr txBox="1"/>
            <p:nvPr/>
          </p:nvSpPr>
          <p:spPr>
            <a:xfrm>
              <a:off x="4869447" y="187306"/>
              <a:ext cx="3432394" cy="5262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Dear Mr. </a:t>
              </a:r>
              <a:r>
                <a:rPr lang="en-US" sz="1400" b="1" dirty="0" err="1">
                  <a:latin typeface="Georgia" panose="02040502050405020303" pitchFamily="18" charset="0"/>
                </a:rPr>
                <a:t>Sudimák</a:t>
              </a:r>
              <a:r>
                <a:rPr lang="en-US" sz="1400" b="1" dirty="0">
                  <a:latin typeface="Georgia" panose="02040502050405020303" pitchFamily="18" charset="0"/>
                </a:rPr>
                <a:t>,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thank you very much for sending me your book “German Shepherd – Simply Amazing.” Please excuse my late response – only recently did I find the time to go through your work properly and with the attention it deserves.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like to sincerely congratulate you on this impressive publication. The combination of historical depth, clearly structured bloodline documentation, and the remarkable visual material makes this book far more than a classic photo collection. It is evident on every page that this work is the result of decades of practical experience, reflection, and genuine commitment to the German Shepherd Dog.</a:t>
              </a:r>
            </a:p>
          </p:txBody>
        </p:sp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ABE09BD1-3F6D-2F62-F620-D70D51ED5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656" y="1061995"/>
              <a:ext cx="4347580" cy="3239702"/>
            </a:xfrm>
            <a:prstGeom prst="rect">
              <a:avLst/>
            </a:prstGeom>
          </p:spPr>
        </p:pic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8C109AF4-C742-B033-8B0C-0BF50E720872}"/>
                </a:ext>
              </a:extLst>
            </p:cNvPr>
            <p:cNvSpPr txBox="1"/>
            <p:nvPr/>
          </p:nvSpPr>
          <p:spPr>
            <a:xfrm>
              <a:off x="266656" y="4701582"/>
              <a:ext cx="10767977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Prof. Dr.</a:t>
              </a:r>
            </a:p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HEINRICH </a:t>
              </a:r>
              <a:r>
                <a:rPr lang="sk-SK" sz="4800" b="1" dirty="0" err="1">
                  <a:solidFill>
                    <a:srgbClr val="1307FF"/>
                  </a:solidFill>
                  <a:latin typeface="Georgia" panose="02040502050405020303" pitchFamily="18" charset="0"/>
                </a:rPr>
                <a:t>MEßLER</a:t>
              </a:r>
              <a:endParaRPr lang="en-US" sz="48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50E731DD-5E6C-4E6B-3EAB-6314CD68A341}"/>
                </a:ext>
              </a:extLst>
            </p:cNvPr>
            <p:cNvSpPr txBox="1"/>
            <p:nvPr/>
          </p:nvSpPr>
          <p:spPr>
            <a:xfrm>
              <a:off x="338037" y="6194418"/>
              <a:ext cx="121977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LONGTIME PRESIDENT OF THE SV AND WUSV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E2E1D9B2-C90C-C524-12FF-8697317EFBD5}"/>
              </a:ext>
            </a:extLst>
          </p:cNvPr>
          <p:cNvGrpSpPr/>
          <p:nvPr/>
        </p:nvGrpSpPr>
        <p:grpSpPr>
          <a:xfrm>
            <a:off x="553120" y="7514878"/>
            <a:ext cx="11767583" cy="6541280"/>
            <a:chOff x="356417" y="193892"/>
            <a:chExt cx="11767583" cy="6541280"/>
          </a:xfrm>
        </p:grpSpPr>
        <p:pic>
          <p:nvPicPr>
            <p:cNvPr id="23" name="Obrázok 22">
              <a:extLst>
                <a:ext uri="{FF2B5EF4-FFF2-40B4-BE49-F238E27FC236}">
                  <a16:creationId xmlns:a16="http://schemas.microsoft.com/office/drawing/2014/main" id="{44210B43-5720-7B1B-264D-F63D55360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5895" y="193892"/>
              <a:ext cx="4567605" cy="4567605"/>
            </a:xfrm>
            <a:prstGeom prst="rect">
              <a:avLst/>
            </a:prstGeom>
          </p:spPr>
        </p:pic>
        <p:sp>
          <p:nvSpPr>
            <p:cNvPr id="24" name="BlokTextu 23">
              <a:extLst>
                <a:ext uri="{FF2B5EF4-FFF2-40B4-BE49-F238E27FC236}">
                  <a16:creationId xmlns:a16="http://schemas.microsoft.com/office/drawing/2014/main" id="{EA6609C5-1286-0ABC-1A38-10F18C8497F7}"/>
                </a:ext>
              </a:extLst>
            </p:cNvPr>
            <p:cNvSpPr txBox="1"/>
            <p:nvPr/>
          </p:nvSpPr>
          <p:spPr>
            <a:xfrm>
              <a:off x="356417" y="474594"/>
              <a:ext cx="6707778" cy="4401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This is a book that truly deserves to be called the German Shepherd Bible.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It is written with profound passion, knowledge, and understanding of the history of the German Shepherd Dog and its bloodlines.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 This book is an absolute must-have for every serious and responsible German Shepherd breeder around the world.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 can wholeheartedly recommend this outstanding book , a book I proudly refer to as the Bible of the German Shepherd Dog.</a:t>
              </a:r>
            </a:p>
          </p:txBody>
        </p:sp>
        <p:sp>
          <p:nvSpPr>
            <p:cNvPr id="25" name="BlokTextu 24">
              <a:extLst>
                <a:ext uri="{FF2B5EF4-FFF2-40B4-BE49-F238E27FC236}">
                  <a16:creationId xmlns:a16="http://schemas.microsoft.com/office/drawing/2014/main" id="{CF6B3884-B9B0-DC8C-6330-41FE8317A31C}"/>
                </a:ext>
              </a:extLst>
            </p:cNvPr>
            <p:cNvSpPr txBox="1"/>
            <p:nvPr/>
          </p:nvSpPr>
          <p:spPr>
            <a:xfrm>
              <a:off x="3461693" y="4918794"/>
              <a:ext cx="86623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54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PIERRE WAHLSTRÖM</a:t>
              </a:r>
              <a:endParaRPr lang="en-US" sz="54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6" name="BlokTextu 25">
              <a:extLst>
                <a:ext uri="{FF2B5EF4-FFF2-40B4-BE49-F238E27FC236}">
                  <a16:creationId xmlns:a16="http://schemas.microsoft.com/office/drawing/2014/main" id="{5C89431A-36EB-C15F-811B-1749B15508F4}"/>
                </a:ext>
              </a:extLst>
            </p:cNvPr>
            <p:cNvSpPr txBox="1"/>
            <p:nvPr/>
          </p:nvSpPr>
          <p:spPr>
            <a:xfrm>
              <a:off x="359230" y="5811842"/>
              <a:ext cx="1147354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IS A TOP-LEVEL TRAINER, BREEDER, AND INTERNATIONAL JUDGE, AS WELL AS A WUSV WORLD CHAMPION. HE IS ALSO A HIGHLY SUCCESSFUL BREEDER, HAVING BRED A FEMALE DOG THAT WON THE WUSV WORLD CHAMPIONSHIP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258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0CE9-4776-100B-724C-D3A469C74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31642F77-176C-DE30-C18E-0A7CD1C1A987}"/>
              </a:ext>
            </a:extLst>
          </p:cNvPr>
          <p:cNvGrpSpPr/>
          <p:nvPr/>
        </p:nvGrpSpPr>
        <p:grpSpPr>
          <a:xfrm>
            <a:off x="121092" y="-6856909"/>
            <a:ext cx="12269131" cy="6555641"/>
            <a:chOff x="266656" y="187306"/>
            <a:chExt cx="12269131" cy="6555641"/>
          </a:xfrm>
        </p:grpSpPr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5D6CECFF-580D-B938-7FB0-D67AF6C5901B}"/>
                </a:ext>
              </a:extLst>
            </p:cNvPr>
            <p:cNvSpPr txBox="1"/>
            <p:nvPr/>
          </p:nvSpPr>
          <p:spPr>
            <a:xfrm>
              <a:off x="8492950" y="187306"/>
              <a:ext cx="3432394" cy="65556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In my view, it is highly valuable that this book reaches an international audience. Especially today, when the breed is often discussed in a simplified or polarized way, your work offers a differentiated, factual, and experience-based perspective that is both refreshing and much needed.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Perhaps at some point it would be interesting to do a podcast interview or a similar format, to talk about your breeding philosophy, your long-term experiences, and the background to this book. I would personally enjoy such an exchange very much.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also greatly appreciate it if you could keep me informed about how the book is developing on the market and what further steps or projects may emerge from it.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Once again, my sincere compliments on this excellent work, and thank you very much for sending me a copy.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AD149076-941A-18B3-B9B6-CCAEFC11E70F}"/>
                </a:ext>
              </a:extLst>
            </p:cNvPr>
            <p:cNvSpPr txBox="1"/>
            <p:nvPr/>
          </p:nvSpPr>
          <p:spPr>
            <a:xfrm>
              <a:off x="4869447" y="187306"/>
              <a:ext cx="3432394" cy="5262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Dear Mr. </a:t>
              </a:r>
              <a:r>
                <a:rPr lang="en-US" sz="1400" b="1" dirty="0" err="1">
                  <a:latin typeface="Georgia" panose="02040502050405020303" pitchFamily="18" charset="0"/>
                </a:rPr>
                <a:t>Sudimák</a:t>
              </a:r>
              <a:r>
                <a:rPr lang="en-US" sz="1400" b="1" dirty="0">
                  <a:latin typeface="Georgia" panose="02040502050405020303" pitchFamily="18" charset="0"/>
                </a:rPr>
                <a:t>,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thank you very much for sending me your book “German Shepherd – Simply Amazing.” Please excuse my late response – only recently did I find the time to go through your work properly and with the attention it deserves.</a:t>
              </a:r>
            </a:p>
            <a:p>
              <a:pPr algn="just"/>
              <a:endParaRPr lang="en-US" sz="14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1400" b="1" dirty="0">
                  <a:latin typeface="Georgia" panose="02040502050405020303" pitchFamily="18" charset="0"/>
                </a:rPr>
                <a:t>I would like to sincerely congratulate you on this impressive publication. The combination of historical depth, clearly structured bloodline documentation, and the remarkable visual material makes this book far more than a classic photo collection. It is evident on every page that this work is the result of decades of practical experience, reflection, and genuine commitment to the German Shepherd Dog.</a:t>
              </a:r>
            </a:p>
          </p:txBody>
        </p:sp>
        <p:pic>
          <p:nvPicPr>
            <p:cNvPr id="15" name="Obrázok 14">
              <a:extLst>
                <a:ext uri="{FF2B5EF4-FFF2-40B4-BE49-F238E27FC236}">
                  <a16:creationId xmlns:a16="http://schemas.microsoft.com/office/drawing/2014/main" id="{729181DA-B5C3-1D97-8956-134975D51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656" y="1061995"/>
              <a:ext cx="4347580" cy="3239702"/>
            </a:xfrm>
            <a:prstGeom prst="rect">
              <a:avLst/>
            </a:prstGeom>
          </p:spPr>
        </p:pic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BB85868C-AF89-D454-2C2F-35CCB33C813A}"/>
                </a:ext>
              </a:extLst>
            </p:cNvPr>
            <p:cNvSpPr txBox="1"/>
            <p:nvPr/>
          </p:nvSpPr>
          <p:spPr>
            <a:xfrm>
              <a:off x="266656" y="4701582"/>
              <a:ext cx="10767977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Prof. Dr.</a:t>
              </a:r>
            </a:p>
            <a:p>
              <a:r>
                <a:rPr lang="sk-SK" sz="48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HEINRICH </a:t>
              </a:r>
              <a:r>
                <a:rPr lang="sk-SK" sz="4800" b="1" dirty="0" err="1">
                  <a:solidFill>
                    <a:srgbClr val="1307FF"/>
                  </a:solidFill>
                  <a:latin typeface="Georgia" panose="02040502050405020303" pitchFamily="18" charset="0"/>
                </a:rPr>
                <a:t>MEßLER</a:t>
              </a:r>
              <a:endParaRPr lang="en-US" sz="48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017EDE06-6379-9A29-AFCD-B123C8C0AB2C}"/>
                </a:ext>
              </a:extLst>
            </p:cNvPr>
            <p:cNvSpPr txBox="1"/>
            <p:nvPr/>
          </p:nvSpPr>
          <p:spPr>
            <a:xfrm>
              <a:off x="338037" y="6194418"/>
              <a:ext cx="121977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LONGTIME PRESIDENT OF THE SV AND WUSV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DB304B0B-54FB-0895-5E6C-A72CE2C11F39}"/>
              </a:ext>
            </a:extLst>
          </p:cNvPr>
          <p:cNvGrpSpPr/>
          <p:nvPr/>
        </p:nvGrpSpPr>
        <p:grpSpPr>
          <a:xfrm>
            <a:off x="356417" y="193892"/>
            <a:ext cx="11767583" cy="6541280"/>
            <a:chOff x="356417" y="193892"/>
            <a:chExt cx="11767583" cy="6541280"/>
          </a:xfrm>
        </p:grpSpPr>
        <p:pic>
          <p:nvPicPr>
            <p:cNvPr id="9" name="Obrázok 8">
              <a:extLst>
                <a:ext uri="{FF2B5EF4-FFF2-40B4-BE49-F238E27FC236}">
                  <a16:creationId xmlns:a16="http://schemas.microsoft.com/office/drawing/2014/main" id="{B7F740C0-4B2F-78FD-F982-1A2E19BF8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5895" y="193892"/>
              <a:ext cx="4567605" cy="4567605"/>
            </a:xfrm>
            <a:prstGeom prst="rect">
              <a:avLst/>
            </a:prstGeom>
          </p:spPr>
        </p:pic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C2640059-D926-6001-FDA7-BB490CD532AA}"/>
                </a:ext>
              </a:extLst>
            </p:cNvPr>
            <p:cNvSpPr txBox="1"/>
            <p:nvPr/>
          </p:nvSpPr>
          <p:spPr>
            <a:xfrm>
              <a:off x="356417" y="474594"/>
              <a:ext cx="6707778" cy="4401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This is a book that truly deserves to be called the German Shepherd Bible.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It is written with profound passion, knowledge, and understanding of the history of the German Shepherd Dog and its bloodlines.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 This book is an absolute must-have for every serious and responsible German Shepherd breeder around the world.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 can wholeheartedly recommend this outstanding book , a book I proudly refer to as the Bible of the German Shepherd Dog.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E649AE96-A8E7-317B-EFCC-288EFEDD5182}"/>
                </a:ext>
              </a:extLst>
            </p:cNvPr>
            <p:cNvSpPr txBox="1"/>
            <p:nvPr/>
          </p:nvSpPr>
          <p:spPr>
            <a:xfrm>
              <a:off x="3461693" y="4918794"/>
              <a:ext cx="86623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54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PIERRE WAHLSTRÖM</a:t>
              </a:r>
              <a:endParaRPr lang="en-US" sz="54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D13F3A09-04F9-1D64-BAEE-900B3E249EE7}"/>
                </a:ext>
              </a:extLst>
            </p:cNvPr>
            <p:cNvSpPr txBox="1"/>
            <p:nvPr/>
          </p:nvSpPr>
          <p:spPr>
            <a:xfrm>
              <a:off x="359230" y="5811842"/>
              <a:ext cx="1147354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IS A TOP-LEVEL TRAINER, BREEDER, AND INTERNATIONAL JUDGE, AS WELL AS A WUSV WORLD CHAMPION. HE IS ALSO A HIGHLY SUCCESSFUL BREEDER, HAVING BRED A FEMALE DOG THAT WON THE WUSV WORLD CHAMPIONSHIP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30" name="Skupina 29">
            <a:extLst>
              <a:ext uri="{FF2B5EF4-FFF2-40B4-BE49-F238E27FC236}">
                <a16:creationId xmlns:a16="http://schemas.microsoft.com/office/drawing/2014/main" id="{059C796D-3584-78D7-5ED2-0672E6C2C00F}"/>
              </a:ext>
            </a:extLst>
          </p:cNvPr>
          <p:cNvGrpSpPr/>
          <p:nvPr/>
        </p:nvGrpSpPr>
        <p:grpSpPr>
          <a:xfrm>
            <a:off x="356417" y="7458676"/>
            <a:ext cx="11646624" cy="5225932"/>
            <a:chOff x="272688" y="963792"/>
            <a:chExt cx="11646624" cy="5225932"/>
          </a:xfrm>
        </p:grpSpPr>
        <p:grpSp>
          <p:nvGrpSpPr>
            <p:cNvPr id="31" name="Skupina 30">
              <a:extLst>
                <a:ext uri="{FF2B5EF4-FFF2-40B4-BE49-F238E27FC236}">
                  <a16:creationId xmlns:a16="http://schemas.microsoft.com/office/drawing/2014/main" id="{B257BF1B-CD3D-70AD-4C81-39252A2C84A2}"/>
                </a:ext>
              </a:extLst>
            </p:cNvPr>
            <p:cNvGrpSpPr/>
            <p:nvPr/>
          </p:nvGrpSpPr>
          <p:grpSpPr>
            <a:xfrm>
              <a:off x="272688" y="963792"/>
              <a:ext cx="11646624" cy="4930411"/>
              <a:chOff x="186146" y="1228395"/>
              <a:chExt cx="11646624" cy="4930411"/>
            </a:xfrm>
          </p:grpSpPr>
          <p:pic>
            <p:nvPicPr>
              <p:cNvPr id="33" name="Obrázok 32">
                <a:extLst>
                  <a:ext uri="{FF2B5EF4-FFF2-40B4-BE49-F238E27FC236}">
                    <a16:creationId xmlns:a16="http://schemas.microsoft.com/office/drawing/2014/main" id="{02EC69F2-2F93-0943-E504-CD1CDFCC8B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6146" y="1548866"/>
                <a:ext cx="6688183" cy="3760267"/>
              </a:xfrm>
              <a:prstGeom prst="rect">
                <a:avLst/>
              </a:prstGeom>
            </p:spPr>
          </p:pic>
          <p:sp>
            <p:nvSpPr>
              <p:cNvPr id="34" name="BlokTextu 33">
                <a:extLst>
                  <a:ext uri="{FF2B5EF4-FFF2-40B4-BE49-F238E27FC236}">
                    <a16:creationId xmlns:a16="http://schemas.microsoft.com/office/drawing/2014/main" id="{B0705437-8EF4-4E0A-5501-5468F2134D04}"/>
                  </a:ext>
                </a:extLst>
              </p:cNvPr>
              <p:cNvSpPr txBox="1"/>
              <p:nvPr/>
            </p:nvSpPr>
            <p:spPr>
              <a:xfrm>
                <a:off x="7119256" y="1228395"/>
                <a:ext cx="4713514" cy="440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The book The German Shepherd Simply Amazing, written by author Jan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Sudimák</a:t>
                </a:r>
                <a:r>
                  <a:rPr lang="en-US" sz="2000" b="1" dirty="0">
                    <a:latin typeface="Georgia" panose="02040502050405020303" pitchFamily="18" charset="0"/>
                  </a:rPr>
                  <a:t>, Breeder from Kennel v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Eqidius</a:t>
                </a:r>
                <a:r>
                  <a:rPr lang="en-US" sz="2000" b="1" dirty="0">
                    <a:latin typeface="Georgia" panose="02040502050405020303" pitchFamily="18" charset="0"/>
                  </a:rPr>
                  <a:t> and Judge is a wonderful book for the enthusiast and breeder of our beloved breed. Beautifully written with photos and covering all facets, both beauty and training.</a:t>
                </a:r>
              </a:p>
              <a:p>
                <a:pPr algn="just"/>
                <a:endParaRPr lang="en-US" sz="2000" b="1" dirty="0">
                  <a:latin typeface="Georgia" panose="02040502050405020303" pitchFamily="18" charset="0"/>
                </a:endParaRPr>
              </a:p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A solid reference work for breeders who wish to improve and preserve the breed. A beautiful book to have on your bookshelf.</a:t>
                </a:r>
              </a:p>
            </p:txBody>
          </p:sp>
          <p:sp>
            <p:nvSpPr>
              <p:cNvPr id="35" name="BlokTextu 34">
                <a:extLst>
                  <a:ext uri="{FF2B5EF4-FFF2-40B4-BE49-F238E27FC236}">
                    <a16:creationId xmlns:a16="http://schemas.microsoft.com/office/drawing/2014/main" id="{E57DD973-8890-7D9C-6289-226BC9FFC04C}"/>
                  </a:ext>
                </a:extLst>
              </p:cNvPr>
              <p:cNvSpPr txBox="1"/>
              <p:nvPr/>
            </p:nvSpPr>
            <p:spPr>
              <a:xfrm>
                <a:off x="359230" y="5327809"/>
                <a:ext cx="471079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4800" b="1" dirty="0">
                    <a:solidFill>
                      <a:srgbClr val="1307FF"/>
                    </a:solidFill>
                    <a:latin typeface="Georgia" panose="02040502050405020303" pitchFamily="18" charset="0"/>
                  </a:rPr>
                  <a:t>JAN REDDER</a:t>
                </a:r>
              </a:p>
            </p:txBody>
          </p:sp>
        </p:grpSp>
        <p:sp>
          <p:nvSpPr>
            <p:cNvPr id="32" name="BlokTextu 31">
              <a:extLst>
                <a:ext uri="{FF2B5EF4-FFF2-40B4-BE49-F238E27FC236}">
                  <a16:creationId xmlns:a16="http://schemas.microsoft.com/office/drawing/2014/main" id="{A6F372D1-6A47-D26B-D322-72B779826C5C}"/>
                </a:ext>
              </a:extLst>
            </p:cNvPr>
            <p:cNvSpPr txBox="1"/>
            <p:nvPr/>
          </p:nvSpPr>
          <p:spPr>
            <a:xfrm>
              <a:off x="359230" y="5820392"/>
              <a:ext cx="89862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 algn="l">
                <a:buNone/>
              </a:pPr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PROFESSIONAL PHOTOGRAPHER AND GERMAN SHEPHERD BREEDER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5558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A56E5-6AA3-8C95-1D9F-68D2C7DA3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78511541-7AD2-40A8-2A7C-13A204DCD324}"/>
              </a:ext>
            </a:extLst>
          </p:cNvPr>
          <p:cNvSpPr txBox="1"/>
          <p:nvPr/>
        </p:nvSpPr>
        <p:spPr>
          <a:xfrm>
            <a:off x="-11916047" y="3013500"/>
            <a:ext cx="10911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WHAT READERS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say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?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4C358F5D-CF5A-DF17-E3C3-A2685215743E}"/>
              </a:ext>
            </a:extLst>
          </p:cNvPr>
          <p:cNvGrpSpPr/>
          <p:nvPr/>
        </p:nvGrpSpPr>
        <p:grpSpPr>
          <a:xfrm>
            <a:off x="272688" y="963792"/>
            <a:ext cx="11646624" cy="5225932"/>
            <a:chOff x="272688" y="963792"/>
            <a:chExt cx="11646624" cy="5225932"/>
          </a:xfrm>
        </p:grpSpPr>
        <p:grpSp>
          <p:nvGrpSpPr>
            <p:cNvPr id="2" name="Skupina 1">
              <a:extLst>
                <a:ext uri="{FF2B5EF4-FFF2-40B4-BE49-F238E27FC236}">
                  <a16:creationId xmlns:a16="http://schemas.microsoft.com/office/drawing/2014/main" id="{C189AED5-6C70-59C7-0D0D-D28D6B1455EC}"/>
                </a:ext>
              </a:extLst>
            </p:cNvPr>
            <p:cNvGrpSpPr/>
            <p:nvPr/>
          </p:nvGrpSpPr>
          <p:grpSpPr>
            <a:xfrm>
              <a:off x="272688" y="963792"/>
              <a:ext cx="11646624" cy="4930411"/>
              <a:chOff x="186146" y="1228395"/>
              <a:chExt cx="11646624" cy="4930411"/>
            </a:xfrm>
          </p:grpSpPr>
          <p:pic>
            <p:nvPicPr>
              <p:cNvPr id="5" name="Obrázok 4">
                <a:extLst>
                  <a:ext uri="{FF2B5EF4-FFF2-40B4-BE49-F238E27FC236}">
                    <a16:creationId xmlns:a16="http://schemas.microsoft.com/office/drawing/2014/main" id="{78C06AFB-9EF1-5F33-1131-0431E32C1F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146" y="1548866"/>
                <a:ext cx="6688183" cy="3760267"/>
              </a:xfrm>
              <a:prstGeom prst="rect">
                <a:avLst/>
              </a:prstGeom>
            </p:spPr>
          </p:pic>
          <p:sp>
            <p:nvSpPr>
              <p:cNvPr id="6" name="BlokTextu 5">
                <a:extLst>
                  <a:ext uri="{FF2B5EF4-FFF2-40B4-BE49-F238E27FC236}">
                    <a16:creationId xmlns:a16="http://schemas.microsoft.com/office/drawing/2014/main" id="{9D729C94-9AF1-7364-8C1C-6A8EE979C0E8}"/>
                  </a:ext>
                </a:extLst>
              </p:cNvPr>
              <p:cNvSpPr txBox="1"/>
              <p:nvPr/>
            </p:nvSpPr>
            <p:spPr>
              <a:xfrm>
                <a:off x="7119256" y="1228395"/>
                <a:ext cx="4713514" cy="440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The book The German Shepherd Simply Amazing, written by author Jan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Sudimák</a:t>
                </a:r>
                <a:r>
                  <a:rPr lang="en-US" sz="2000" b="1" dirty="0">
                    <a:latin typeface="Georgia" panose="02040502050405020303" pitchFamily="18" charset="0"/>
                  </a:rPr>
                  <a:t>, Breeder from Kennel v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Eqidius</a:t>
                </a:r>
                <a:r>
                  <a:rPr lang="en-US" sz="2000" b="1" dirty="0">
                    <a:latin typeface="Georgia" panose="02040502050405020303" pitchFamily="18" charset="0"/>
                  </a:rPr>
                  <a:t> and Judge is a wonderful book for the enthusiast and breeder of our beloved breed. Beautifully written with photos and covering all facets, both beauty and training.</a:t>
                </a:r>
              </a:p>
              <a:p>
                <a:pPr algn="just"/>
                <a:endParaRPr lang="en-US" sz="2000" b="1" dirty="0">
                  <a:latin typeface="Georgia" panose="02040502050405020303" pitchFamily="18" charset="0"/>
                </a:endParaRPr>
              </a:p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A solid reference work for breeders who wish to improve and preserve the breed. A beautiful book to have on your bookshelf.</a:t>
                </a:r>
              </a:p>
            </p:txBody>
          </p:sp>
          <p:sp>
            <p:nvSpPr>
              <p:cNvPr id="8" name="BlokTextu 7">
                <a:extLst>
                  <a:ext uri="{FF2B5EF4-FFF2-40B4-BE49-F238E27FC236}">
                    <a16:creationId xmlns:a16="http://schemas.microsoft.com/office/drawing/2014/main" id="{BA42ED6F-BD7C-A612-433E-0EB7F3348494}"/>
                  </a:ext>
                </a:extLst>
              </p:cNvPr>
              <p:cNvSpPr txBox="1"/>
              <p:nvPr/>
            </p:nvSpPr>
            <p:spPr>
              <a:xfrm>
                <a:off x="359230" y="5327809"/>
                <a:ext cx="471079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4800" b="1" dirty="0">
                    <a:solidFill>
                      <a:srgbClr val="1307FF"/>
                    </a:solidFill>
                    <a:latin typeface="Georgia" panose="02040502050405020303" pitchFamily="18" charset="0"/>
                  </a:rPr>
                  <a:t>JAN REDDER</a:t>
                </a:r>
              </a:p>
            </p:txBody>
          </p:sp>
        </p:grp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03E2FE4B-6C81-8972-C238-7D450A8F3E5B}"/>
                </a:ext>
              </a:extLst>
            </p:cNvPr>
            <p:cNvSpPr txBox="1"/>
            <p:nvPr/>
          </p:nvSpPr>
          <p:spPr>
            <a:xfrm>
              <a:off x="359230" y="5820392"/>
              <a:ext cx="89862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 algn="l">
                <a:buNone/>
              </a:pPr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PROFESSIONAL PHOTOGRAPHER AND GERMAN SHEPHERD BREEDER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F38F0FC5-ED66-3DB4-CB17-D3C6458E1E6F}"/>
              </a:ext>
            </a:extLst>
          </p:cNvPr>
          <p:cNvGrpSpPr/>
          <p:nvPr/>
        </p:nvGrpSpPr>
        <p:grpSpPr>
          <a:xfrm>
            <a:off x="212208" y="-6877222"/>
            <a:ext cx="11767583" cy="6541280"/>
            <a:chOff x="356417" y="193892"/>
            <a:chExt cx="11767583" cy="6541280"/>
          </a:xfrm>
        </p:grpSpPr>
        <p:pic>
          <p:nvPicPr>
            <p:cNvPr id="13" name="Obrázok 12">
              <a:extLst>
                <a:ext uri="{FF2B5EF4-FFF2-40B4-BE49-F238E27FC236}">
                  <a16:creationId xmlns:a16="http://schemas.microsoft.com/office/drawing/2014/main" id="{F06210B7-28A3-9039-7F53-DC582F240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5895" y="193892"/>
              <a:ext cx="4567605" cy="4567605"/>
            </a:xfrm>
            <a:prstGeom prst="rect">
              <a:avLst/>
            </a:prstGeom>
          </p:spPr>
        </p:pic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FB124B0C-8FB3-5912-7000-319AE97B13CB}"/>
                </a:ext>
              </a:extLst>
            </p:cNvPr>
            <p:cNvSpPr txBox="1"/>
            <p:nvPr/>
          </p:nvSpPr>
          <p:spPr>
            <a:xfrm>
              <a:off x="356417" y="474594"/>
              <a:ext cx="6707778" cy="4401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This is a book that truly deserves to be called the German Shepherd Bible.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It is written with profound passion, knowledge, and understanding of the history of the German Shepherd Dog and its bloodlines.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 This book is an absolute must-have for every serious and responsible German Shepherd breeder around the world.</a:t>
              </a:r>
            </a:p>
            <a:p>
              <a:pPr algn="just"/>
              <a:endParaRPr lang="en-US" sz="2000" b="1" dirty="0">
                <a:latin typeface="Georgia" panose="02040502050405020303" pitchFamily="18" charset="0"/>
              </a:endParaRPr>
            </a:p>
            <a:p>
              <a:pPr algn="just"/>
              <a:r>
                <a:rPr lang="en-US" sz="2000" b="1" dirty="0">
                  <a:latin typeface="Georgia" panose="02040502050405020303" pitchFamily="18" charset="0"/>
                </a:rPr>
                <a:t>I can wholeheartedly recommend this outstanding book , a book I proudly refer to as the Bible of the German Shepherd Dog.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0CA37A56-A04C-5856-D48E-9829EF6EC06D}"/>
                </a:ext>
              </a:extLst>
            </p:cNvPr>
            <p:cNvSpPr txBox="1"/>
            <p:nvPr/>
          </p:nvSpPr>
          <p:spPr>
            <a:xfrm>
              <a:off x="3461693" y="4918794"/>
              <a:ext cx="86623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k-SK" sz="5400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PIERRE WAHLSTRÖM</a:t>
              </a:r>
              <a:endParaRPr lang="en-US" sz="5400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7F706440-26AA-F4F3-6AD3-776B32D4D35B}"/>
                </a:ext>
              </a:extLst>
            </p:cNvPr>
            <p:cNvSpPr txBox="1"/>
            <p:nvPr/>
          </p:nvSpPr>
          <p:spPr>
            <a:xfrm>
              <a:off x="359230" y="5811842"/>
              <a:ext cx="1147354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IS A TOP-LEVEL TRAINER, BREEDER, AND INTERNATIONAL JUDGE, AS WELL AS A WUSV WORLD CHAMPION. HE IS ALSO A HIGHLY SUCCESSFUL BREEDER, HAVING BRED A FEMALE DOG THAT WON THE WUSV WORLD CHAMPIONSHIP</a:t>
              </a:r>
              <a:endParaRPr lang="en-US" b="1" dirty="0">
                <a:solidFill>
                  <a:srgbClr val="1307FF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9" name="BlokTextu 18">
            <a:extLst>
              <a:ext uri="{FF2B5EF4-FFF2-40B4-BE49-F238E27FC236}">
                <a16:creationId xmlns:a16="http://schemas.microsoft.com/office/drawing/2014/main" id="{4A4F4300-551A-625D-ECE0-DBB00EC1360A}"/>
              </a:ext>
            </a:extLst>
          </p:cNvPr>
          <p:cNvSpPr txBox="1"/>
          <p:nvPr/>
        </p:nvSpPr>
        <p:spPr>
          <a:xfrm>
            <a:off x="5252905" y="10072034"/>
            <a:ext cx="73842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NIKÉ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F6A58D35-378F-3F65-5512-40ED95C577A3}"/>
              </a:ext>
            </a:extLst>
          </p:cNvPr>
          <p:cNvSpPr txBox="1"/>
          <p:nvPr/>
        </p:nvSpPr>
        <p:spPr>
          <a:xfrm>
            <a:off x="122154" y="12283714"/>
            <a:ext cx="12962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024309C9-FFE0-D31A-8CF2-83E11BABDBD3}"/>
              </a:ext>
            </a:extLst>
          </p:cNvPr>
          <p:cNvSpPr txBox="1"/>
          <p:nvPr/>
        </p:nvSpPr>
        <p:spPr>
          <a:xfrm>
            <a:off x="834388" y="7473644"/>
            <a:ext cx="10911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WOULD YOU LIKE TO KNOW AN INTERESTING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fact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ABOUT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7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105458-A5E6-3A57-43AF-5C520A42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>
            <a:extLst>
              <a:ext uri="{FF2B5EF4-FFF2-40B4-BE49-F238E27FC236}">
                <a16:creationId xmlns:a16="http://schemas.microsoft.com/office/drawing/2014/main" id="{D28A2A2C-B2DF-F7A2-DAE7-A85B7946A98F}"/>
              </a:ext>
            </a:extLst>
          </p:cNvPr>
          <p:cNvSpPr txBox="1"/>
          <p:nvPr/>
        </p:nvSpPr>
        <p:spPr>
          <a:xfrm>
            <a:off x="5058597" y="5242560"/>
            <a:ext cx="73842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NIKÉ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0FE23D3-BB16-5686-890A-7F87077526C6}"/>
              </a:ext>
            </a:extLst>
          </p:cNvPr>
          <p:cNvSpPr txBox="1"/>
          <p:nvPr/>
        </p:nvSpPr>
        <p:spPr>
          <a:xfrm>
            <a:off x="-72154" y="7454240"/>
            <a:ext cx="12962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8A923C86-DB5A-5037-D6B3-6D2FE0F4DBBA}"/>
              </a:ext>
            </a:extLst>
          </p:cNvPr>
          <p:cNvSpPr txBox="1"/>
          <p:nvPr/>
        </p:nvSpPr>
        <p:spPr>
          <a:xfrm>
            <a:off x="640080" y="2644170"/>
            <a:ext cx="10911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WOULD YOU LIKE TO KNOW AN INTERESTING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fact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ABOUT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6D18462F-7049-9E13-4C82-42A367D175B1}"/>
              </a:ext>
            </a:extLst>
          </p:cNvPr>
          <p:cNvGrpSpPr/>
          <p:nvPr/>
        </p:nvGrpSpPr>
        <p:grpSpPr>
          <a:xfrm>
            <a:off x="272688" y="-5709093"/>
            <a:ext cx="11646624" cy="5225932"/>
            <a:chOff x="272688" y="963792"/>
            <a:chExt cx="11646624" cy="5225932"/>
          </a:xfrm>
        </p:grpSpPr>
        <p:grpSp>
          <p:nvGrpSpPr>
            <p:cNvPr id="26" name="Skupina 25">
              <a:extLst>
                <a:ext uri="{FF2B5EF4-FFF2-40B4-BE49-F238E27FC236}">
                  <a16:creationId xmlns:a16="http://schemas.microsoft.com/office/drawing/2014/main" id="{54F7EC87-5819-C3D3-6A3A-E02433AB1B04}"/>
                </a:ext>
              </a:extLst>
            </p:cNvPr>
            <p:cNvGrpSpPr/>
            <p:nvPr/>
          </p:nvGrpSpPr>
          <p:grpSpPr>
            <a:xfrm>
              <a:off x="272688" y="963792"/>
              <a:ext cx="11646624" cy="4930411"/>
              <a:chOff x="186146" y="1228395"/>
              <a:chExt cx="11646624" cy="4930411"/>
            </a:xfrm>
          </p:grpSpPr>
          <p:pic>
            <p:nvPicPr>
              <p:cNvPr id="28" name="Obrázok 27">
                <a:extLst>
                  <a:ext uri="{FF2B5EF4-FFF2-40B4-BE49-F238E27FC236}">
                    <a16:creationId xmlns:a16="http://schemas.microsoft.com/office/drawing/2014/main" id="{2F3552E0-F322-EF99-3D17-A245F2BFAA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6146" y="1548866"/>
                <a:ext cx="6688183" cy="3760267"/>
              </a:xfrm>
              <a:prstGeom prst="rect">
                <a:avLst/>
              </a:prstGeom>
            </p:spPr>
          </p:pic>
          <p:sp>
            <p:nvSpPr>
              <p:cNvPr id="29" name="BlokTextu 28">
                <a:extLst>
                  <a:ext uri="{FF2B5EF4-FFF2-40B4-BE49-F238E27FC236}">
                    <a16:creationId xmlns:a16="http://schemas.microsoft.com/office/drawing/2014/main" id="{FF569F28-6CEF-245F-955E-B817C1DB1F2F}"/>
                  </a:ext>
                </a:extLst>
              </p:cNvPr>
              <p:cNvSpPr txBox="1"/>
              <p:nvPr/>
            </p:nvSpPr>
            <p:spPr>
              <a:xfrm>
                <a:off x="7119256" y="1228395"/>
                <a:ext cx="4713514" cy="440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The book The German Shepherd Simply Amazing, written by author Jan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Sudimák</a:t>
                </a:r>
                <a:r>
                  <a:rPr lang="en-US" sz="2000" b="1" dirty="0">
                    <a:latin typeface="Georgia" panose="02040502050405020303" pitchFamily="18" charset="0"/>
                  </a:rPr>
                  <a:t>, Breeder from Kennel v </a:t>
                </a:r>
                <a:r>
                  <a:rPr lang="en-US" sz="2000" b="1" dirty="0" err="1">
                    <a:latin typeface="Georgia" panose="02040502050405020303" pitchFamily="18" charset="0"/>
                  </a:rPr>
                  <a:t>Eqidius</a:t>
                </a:r>
                <a:r>
                  <a:rPr lang="en-US" sz="2000" b="1" dirty="0">
                    <a:latin typeface="Georgia" panose="02040502050405020303" pitchFamily="18" charset="0"/>
                  </a:rPr>
                  <a:t> and Judge is a wonderful book for the enthusiast and breeder of our beloved breed. Beautifully written with photos and covering all facets, both beauty and training.</a:t>
                </a:r>
              </a:p>
              <a:p>
                <a:pPr algn="just"/>
                <a:endParaRPr lang="en-US" sz="2000" b="1" dirty="0">
                  <a:latin typeface="Georgia" panose="02040502050405020303" pitchFamily="18" charset="0"/>
                </a:endParaRPr>
              </a:p>
              <a:p>
                <a:pPr algn="just"/>
                <a:r>
                  <a:rPr lang="en-US" sz="2000" b="1" dirty="0">
                    <a:latin typeface="Georgia" panose="02040502050405020303" pitchFamily="18" charset="0"/>
                  </a:rPr>
                  <a:t>A solid reference work for breeders who wish to improve and preserve the breed. A beautiful book to have on your bookshelf.</a:t>
                </a:r>
              </a:p>
            </p:txBody>
          </p:sp>
          <p:sp>
            <p:nvSpPr>
              <p:cNvPr id="30" name="BlokTextu 29">
                <a:extLst>
                  <a:ext uri="{FF2B5EF4-FFF2-40B4-BE49-F238E27FC236}">
                    <a16:creationId xmlns:a16="http://schemas.microsoft.com/office/drawing/2014/main" id="{E15D67AE-A7AE-4703-3874-40FDF8F9E91C}"/>
                  </a:ext>
                </a:extLst>
              </p:cNvPr>
              <p:cNvSpPr txBox="1"/>
              <p:nvPr/>
            </p:nvSpPr>
            <p:spPr>
              <a:xfrm>
                <a:off x="359230" y="5327809"/>
                <a:ext cx="471079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4800" b="1" dirty="0">
                    <a:solidFill>
                      <a:srgbClr val="1307FF"/>
                    </a:solidFill>
                    <a:latin typeface="Georgia" panose="02040502050405020303" pitchFamily="18" charset="0"/>
                  </a:rPr>
                  <a:t>JAN REDDER</a:t>
                </a:r>
              </a:p>
            </p:txBody>
          </p:sp>
        </p:grpSp>
        <p:sp>
          <p:nvSpPr>
            <p:cNvPr id="27" name="BlokTextu 26">
              <a:extLst>
                <a:ext uri="{FF2B5EF4-FFF2-40B4-BE49-F238E27FC236}">
                  <a16:creationId xmlns:a16="http://schemas.microsoft.com/office/drawing/2014/main" id="{BA9B0313-9C1B-98BC-2608-C5D2FC7821D1}"/>
                </a:ext>
              </a:extLst>
            </p:cNvPr>
            <p:cNvSpPr txBox="1"/>
            <p:nvPr/>
          </p:nvSpPr>
          <p:spPr>
            <a:xfrm>
              <a:off x="359230" y="5820392"/>
              <a:ext cx="89862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 algn="l">
                <a:buNone/>
              </a:pPr>
              <a:r>
                <a:rPr lang="sk-SK" b="1" dirty="0">
                  <a:solidFill>
                    <a:srgbClr val="1307FF"/>
                  </a:solidFill>
                  <a:latin typeface="Georgia" panose="02040502050405020303" pitchFamily="18" charset="0"/>
                </a:rPr>
                <a:t>PROFESSIONAL PHOTOGRAPHER AND GERMAN SHEPHERD BREEDER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1749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221C5-236B-6675-2A7A-6018502B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>
            <a:extLst>
              <a:ext uri="{FF2B5EF4-FFF2-40B4-BE49-F238E27FC236}">
                <a16:creationId xmlns:a16="http://schemas.microsoft.com/office/drawing/2014/main" id="{CC5DC9CA-59A7-DA69-FA1A-BDBFAD5E3E33}"/>
              </a:ext>
            </a:extLst>
          </p:cNvPr>
          <p:cNvSpPr txBox="1"/>
          <p:nvPr/>
        </p:nvSpPr>
        <p:spPr>
          <a:xfrm>
            <a:off x="4745706" y="594360"/>
            <a:ext cx="73842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1307FF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NIKÉ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24969FC-55B8-FD05-316B-D29325FA169E}"/>
              </a:ext>
            </a:extLst>
          </p:cNvPr>
          <p:cNvSpPr txBox="1"/>
          <p:nvPr/>
        </p:nvSpPr>
        <p:spPr>
          <a:xfrm>
            <a:off x="-385045" y="2806040"/>
            <a:ext cx="12962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1307FF"/>
                </a:solidFill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63D19914-57E4-3C1C-02F0-DFBADC81CB3D}"/>
              </a:ext>
            </a:extLst>
          </p:cNvPr>
          <p:cNvSpPr txBox="1"/>
          <p:nvPr/>
        </p:nvSpPr>
        <p:spPr>
          <a:xfrm>
            <a:off x="327189" y="-2004030"/>
            <a:ext cx="10911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WOULD YOU LIKE TO KNOW AN INTERESTING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fact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ABOUT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90ED9CA1-CE75-E293-3320-B5C7C7C168B2}"/>
              </a:ext>
            </a:extLst>
          </p:cNvPr>
          <p:cNvSpPr txBox="1"/>
          <p:nvPr/>
        </p:nvSpPr>
        <p:spPr>
          <a:xfrm>
            <a:off x="-13208960" y="1902410"/>
            <a:ext cx="12376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Georgia" panose="02040502050405020303" pitchFamily="18" charset="0"/>
              </a:rPr>
              <a:t>73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OF </a:t>
            </a:r>
            <a:r>
              <a:rPr lang="en-US" sz="7200" b="1" dirty="0">
                <a:latin typeface="Georgia" panose="02040502050405020303" pitchFamily="18" charset="0"/>
              </a:rPr>
              <a:t>119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DOGS AT THE WUSV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WORLD CHAMPIONSHIP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Nova Gorica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 </a:t>
            </a:r>
            <a:endParaRPr lang="en-US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852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F7543-9487-3964-12B5-AD859C8F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>
            <a:extLst>
              <a:ext uri="{FF2B5EF4-FFF2-40B4-BE49-F238E27FC236}">
                <a16:creationId xmlns:a16="http://schemas.microsoft.com/office/drawing/2014/main" id="{EEDF8DAF-318A-7C9A-A8BE-4D1E9BC93FCC}"/>
              </a:ext>
            </a:extLst>
          </p:cNvPr>
          <p:cNvSpPr txBox="1"/>
          <p:nvPr/>
        </p:nvSpPr>
        <p:spPr>
          <a:xfrm>
            <a:off x="17569118" y="782122"/>
            <a:ext cx="73842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NIKÉ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3A73B14F-BA12-CED6-5C61-0B6FDD6D87E1}"/>
              </a:ext>
            </a:extLst>
          </p:cNvPr>
          <p:cNvSpPr txBox="1"/>
          <p:nvPr/>
        </p:nvSpPr>
        <p:spPr>
          <a:xfrm>
            <a:off x="12438367" y="2993802"/>
            <a:ext cx="1296208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effectLst>
                  <a:reflection blurRad="47280" stA="50222" endPos="69710" dist="29997" dir="5400000" sy="-100000" algn="bl" rotWithShape="0"/>
                </a:effectLst>
                <a:latin typeface="Georgia" panose="02040502050405020303" pitchFamily="18" charset="0"/>
              </a:rPr>
              <a:t>EQIDIUS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69EFEF73-FD69-3A5C-CBB1-20219ADD6562}"/>
              </a:ext>
            </a:extLst>
          </p:cNvPr>
          <p:cNvSpPr txBox="1"/>
          <p:nvPr/>
        </p:nvSpPr>
        <p:spPr>
          <a:xfrm>
            <a:off x="-385548" y="2090172"/>
            <a:ext cx="12376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Georgia" panose="02040502050405020303" pitchFamily="18" charset="0"/>
              </a:rPr>
              <a:t>73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OF </a:t>
            </a:r>
            <a:r>
              <a:rPr lang="en-US" sz="7200" b="1" dirty="0">
                <a:latin typeface="Georgia" panose="02040502050405020303" pitchFamily="18" charset="0"/>
              </a:rPr>
              <a:t>119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DOGS AT THE WUSV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WORLD CHAMPIONSHIP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Nova Gorica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 </a:t>
            </a:r>
            <a:endParaRPr lang="en-US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F5915067-C53D-2240-4100-834D134D7AA6}"/>
              </a:ext>
            </a:extLst>
          </p:cNvPr>
          <p:cNvSpPr txBox="1"/>
          <p:nvPr/>
        </p:nvSpPr>
        <p:spPr>
          <a:xfrm>
            <a:off x="-385548" y="-3644699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HAD MY KENNEL'S BLOODLINES</a:t>
            </a:r>
          </a:p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THEIR PEDIGREES —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up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to 5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generations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back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72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CA294-D12D-8FAA-22F3-11580EAE7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E131406D-59F7-FA25-2310-EA5F18854D19}"/>
              </a:ext>
            </a:extLst>
          </p:cNvPr>
          <p:cNvSpPr txBox="1"/>
          <p:nvPr/>
        </p:nvSpPr>
        <p:spPr>
          <a:xfrm>
            <a:off x="-385548" y="8154088"/>
            <a:ext cx="12376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Georgia" panose="02040502050405020303" pitchFamily="18" charset="0"/>
              </a:rPr>
              <a:t>73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OF </a:t>
            </a:r>
            <a:r>
              <a:rPr lang="en-US" sz="7200" b="1" dirty="0">
                <a:latin typeface="Georgia" panose="02040502050405020303" pitchFamily="18" charset="0"/>
              </a:rPr>
              <a:t>119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DOGS AT THE WUSV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WORLD CHAMPIONSHIP</a:t>
            </a:r>
          </a:p>
          <a:p>
            <a:pPr algn="r"/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Nova Gorica</a:t>
            </a:r>
            <a:r>
              <a:rPr lang="en-US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 </a:t>
            </a:r>
            <a:endParaRPr lang="en-US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15F5635-4638-39F4-499C-966D517C5ED1}"/>
              </a:ext>
            </a:extLst>
          </p:cNvPr>
          <p:cNvSpPr txBox="1"/>
          <p:nvPr/>
        </p:nvSpPr>
        <p:spPr>
          <a:xfrm>
            <a:off x="-385548" y="2419217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HAD MY KENNEL'S BLOODLINES</a:t>
            </a:r>
          </a:p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THEIR PEDIGREES —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up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to 5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generations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back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3FAF9C65-A3F2-3DF3-10D7-CF4554358CDD}"/>
              </a:ext>
            </a:extLst>
          </p:cNvPr>
          <p:cNvSpPr txBox="1"/>
          <p:nvPr/>
        </p:nvSpPr>
        <p:spPr>
          <a:xfrm>
            <a:off x="11650372" y="1536174"/>
            <a:ext cx="123768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7200" b="1" dirty="0">
                <a:latin typeface="Georgia" panose="02040502050405020303" pitchFamily="18" charset="0"/>
              </a:rPr>
              <a:t>16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DIFFERENT DOGS FROM MY KENNEL WERE IDENTIFIED,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WITH </a:t>
            </a:r>
            <a:r>
              <a:rPr lang="sk-SK" sz="7200" b="1" dirty="0">
                <a:latin typeface="Georgia" panose="02040502050405020303" pitchFamily="18" charset="0"/>
              </a:rPr>
              <a:t>NIKÉ EQIDIUS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APPEARING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56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times</a:t>
            </a:r>
            <a:endParaRPr lang="en-US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523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67CF3-7526-617F-78A9-977CA932D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95EF36F4-E26B-4770-8251-2B0CA2E0B8FA}"/>
              </a:ext>
            </a:extLst>
          </p:cNvPr>
          <p:cNvSpPr txBox="1"/>
          <p:nvPr/>
        </p:nvSpPr>
        <p:spPr>
          <a:xfrm>
            <a:off x="-12421468" y="2419217"/>
            <a:ext cx="12376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HAD MY KENNEL'S BLOODLINES</a:t>
            </a:r>
          </a:p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IN THEIR PEDIGREES —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up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to 5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generations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back</a:t>
            </a:r>
            <a:endParaRPr lang="en-US" sz="4800" b="1" dirty="0">
              <a:effectLst>
                <a:reflection stA="60000" endA="900" dist="29997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B362419-F578-9422-389D-106580825383}"/>
              </a:ext>
            </a:extLst>
          </p:cNvPr>
          <p:cNvSpPr txBox="1"/>
          <p:nvPr/>
        </p:nvSpPr>
        <p:spPr>
          <a:xfrm>
            <a:off x="-385548" y="1536174"/>
            <a:ext cx="123768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7200" b="1" dirty="0">
                <a:latin typeface="Georgia" panose="02040502050405020303" pitchFamily="18" charset="0"/>
              </a:rPr>
              <a:t>16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DIFFERENT DOGS FROM MY KENNEL WERE IDENTIFIED,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WITH </a:t>
            </a:r>
            <a:r>
              <a:rPr lang="sk-SK" sz="7200" b="1" dirty="0">
                <a:latin typeface="Georgia" panose="02040502050405020303" pitchFamily="18" charset="0"/>
              </a:rPr>
              <a:t>NIKÉ EQIDIUS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APPEARING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56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times</a:t>
            </a:r>
            <a:endParaRPr lang="en-US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53C6F02E-304E-DCB8-6183-6CB70F8BCE02}"/>
              </a:ext>
            </a:extLst>
          </p:cNvPr>
          <p:cNvSpPr txBox="1"/>
          <p:nvPr/>
        </p:nvSpPr>
        <p:spPr>
          <a:xfrm>
            <a:off x="709427" y="7812047"/>
            <a:ext cx="108271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LET‘S EXPLORE THE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Bloodlin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es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84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613CA-3C36-E3CE-F5D5-028C4AB84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417AE0E1-C9A9-2FD9-AA5E-3027DF49A9DE}"/>
              </a:ext>
            </a:extLst>
          </p:cNvPr>
          <p:cNvSpPr txBox="1"/>
          <p:nvPr/>
        </p:nvSpPr>
        <p:spPr>
          <a:xfrm>
            <a:off x="-626179" y="-4479616"/>
            <a:ext cx="123768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7200" b="1" dirty="0">
                <a:latin typeface="Georgia" panose="02040502050405020303" pitchFamily="18" charset="0"/>
              </a:rPr>
              <a:t>16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DIFFERENT DOGS FROM MY KENNEL WERE IDENTIFIED,</a:t>
            </a:r>
            <a:b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</a:b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WITH </a:t>
            </a:r>
            <a:r>
              <a:rPr lang="sk-SK" sz="7200" b="1" dirty="0">
                <a:latin typeface="Georgia" panose="02040502050405020303" pitchFamily="18" charset="0"/>
              </a:rPr>
              <a:t>NIKÉ EQIDIUS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APPEARING </a:t>
            </a:r>
            <a:r>
              <a:rPr lang="sk-SK" sz="4800" b="1" dirty="0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56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times</a:t>
            </a:r>
            <a:endParaRPr lang="en-US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B498B6F1-40A4-7645-4333-BFE5119612BA}"/>
              </a:ext>
            </a:extLst>
          </p:cNvPr>
          <p:cNvSpPr txBox="1"/>
          <p:nvPr/>
        </p:nvSpPr>
        <p:spPr>
          <a:xfrm>
            <a:off x="441798" y="3061627"/>
            <a:ext cx="108271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LET‘S EXPLORE THE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Bloodlin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es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364CEE82-6DD5-A672-6CA2-7C8CFDA39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9935" y="-10521711"/>
            <a:ext cx="12192000" cy="17672116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DCBFBB14-A0B4-F6F5-3A14-ED6B3FFD4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06" y="7337135"/>
            <a:ext cx="9860788" cy="68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1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E8D7BB-0423-4005-CA4C-A35064C9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7B74A5EC-1464-79F5-FDC5-48928688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9935" y="-10521711"/>
            <a:ext cx="12192000" cy="17672116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B54A8D59-2B0D-F96D-6694-F22406C39CB3}"/>
              </a:ext>
            </a:extLst>
          </p:cNvPr>
          <p:cNvSpPr txBox="1"/>
          <p:nvPr/>
        </p:nvSpPr>
        <p:spPr>
          <a:xfrm>
            <a:off x="374446" y="-3146926"/>
            <a:ext cx="108271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LET‘S EXPLORE THE </a:t>
            </a:r>
            <a:r>
              <a:rPr lang="sk-SK" sz="4800" b="1" dirty="0" err="1">
                <a:effectLst>
                  <a:reflection stA="60000" endA="900" dist="29997" dir="5400000" sy="-100000" algn="bl" rotWithShape="0"/>
                </a:effectLst>
                <a:latin typeface="Georgia" panose="02040502050405020303" pitchFamily="18" charset="0"/>
              </a:rPr>
              <a:t>Bloodlin</a:t>
            </a:r>
            <a:r>
              <a:rPr lang="sk-SK" sz="4800" b="1" dirty="0" err="1">
                <a:effectLst>
                  <a:reflection stA="60000" dist="25400" dir="5400000" sy="-100000" algn="bl" rotWithShape="0"/>
                </a:effectLst>
                <a:latin typeface="Georgia" panose="02040502050405020303" pitchFamily="18" charset="0"/>
              </a:rPr>
              <a:t>es</a:t>
            </a: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3910CE48-B998-8EF5-E73D-EB3E1D917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61" y="-8843"/>
            <a:ext cx="9860788" cy="68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81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42BA47-857E-A8CE-AFC2-37A1D309E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5256DC8E-B047-6C87-2A46-8A3EB5B83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14116"/>
            <a:ext cx="12192000" cy="17672116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7FE6CE1-5FEB-D730-5244-40FA45AEC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81784" y="0"/>
            <a:ext cx="9860788" cy="68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FB99A-0F6E-4CFE-A704-45720941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3C3622B6-22D9-76B1-9CDB-66B886B2D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9152" y="-5046885"/>
            <a:ext cx="16910304" cy="2451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08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C2E4-5F45-28E3-3624-7FE12CA77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99E6EE00-47C0-3544-D002-56AA263D9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0611" y="0"/>
            <a:ext cx="33832800" cy="4904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6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3D5C8-B33B-083F-E6EF-F033674F3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ABB00EE6-B6DA-61A2-1F99-6C20A63A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42306" y="0"/>
            <a:ext cx="33832800" cy="4904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6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D22EF-FE7D-4C2B-7EFC-3823CA99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B2E38CCE-ADB0-7AD1-8CCB-682DAF959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331" y="0"/>
            <a:ext cx="4731337" cy="6858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1CDFF958-26AB-586A-0F99-AE5E1E0CC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-5980350"/>
            <a:ext cx="26761441" cy="188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09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95CBC-601A-0151-F3F7-C4811D5AB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F2F11D3B-64BA-B329-39C6-16A8440B7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1669" y="0"/>
            <a:ext cx="4731337" cy="6858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A1B16A2C-E402-C911-69DC-1DD671E8B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80350"/>
            <a:ext cx="26761441" cy="188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62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08048-21EB-7887-BEEE-3D5CDB2A4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5BADA742-A8D1-D573-9B2A-79C41994B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20"/>
          <a:stretch>
            <a:fillRect/>
          </a:stretch>
        </p:blipFill>
        <p:spPr>
          <a:xfrm>
            <a:off x="1161042" y="85359"/>
            <a:ext cx="9869915" cy="6772641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5A971563-16DA-23C9-39B7-98E48C652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19094" y="-14136827"/>
            <a:ext cx="37231553" cy="2615837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095CF7B-6D07-A193-AAA2-88677A9F2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19094" y="-14079677"/>
            <a:ext cx="37231553" cy="2615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4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9A2F-6CE2-8EE9-0B4D-F4C0EC044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460D3F65-3BED-A052-7918-DF482321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20"/>
          <a:stretch>
            <a:fillRect/>
          </a:stretch>
        </p:blipFill>
        <p:spPr>
          <a:xfrm>
            <a:off x="14240583" y="28209"/>
            <a:ext cx="9869915" cy="6772641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CF2D9A9A-8A20-D6A1-42D8-DCF9CFF8A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19094" y="-14136827"/>
            <a:ext cx="37231553" cy="2615837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6BF7784-F6B6-3EDE-07B2-683D2D419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039553" y="-14136827"/>
            <a:ext cx="37231553" cy="2615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45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DC276-228E-5325-DDA9-BDB956E94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6414429A-4665-3007-A8B3-085833C76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65"/>
          <a:stretch>
            <a:fillRect/>
          </a:stretch>
        </p:blipFill>
        <p:spPr>
          <a:xfrm>
            <a:off x="1237765" y="-1"/>
            <a:ext cx="9987239" cy="685800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41CB06C-44C7-7743-C351-A2EB8DD0B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24166" y="11527971"/>
            <a:ext cx="28711099" cy="20218581"/>
          </a:xfrm>
          <a:prstGeom prst="plus">
            <a:avLst>
              <a:gd name="adj" fmla="val 8679"/>
            </a:avLst>
          </a:prstGeom>
        </p:spPr>
      </p:pic>
    </p:spTree>
    <p:extLst>
      <p:ext uri="{BB962C8B-B14F-4D97-AF65-F5344CB8AC3E}">
        <p14:creationId xmlns:p14="http://schemas.microsoft.com/office/powerpoint/2010/main" val="409500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F10C2-F65A-F603-ADC7-26E53171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270A3BB7-A24A-1275-1D8B-254529D41A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65"/>
          <a:stretch>
            <a:fillRect/>
          </a:stretch>
        </p:blipFill>
        <p:spPr>
          <a:xfrm>
            <a:off x="1102381" y="-8647612"/>
            <a:ext cx="9987239" cy="685800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CC30C50E-12D5-6355-1081-9DE6CC395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59550" y="2880360"/>
            <a:ext cx="28711099" cy="20218581"/>
          </a:xfrm>
          <a:prstGeom prst="plus">
            <a:avLst>
              <a:gd name="adj" fmla="val 8679"/>
            </a:avLst>
          </a:prstGeom>
        </p:spPr>
      </p:pic>
    </p:spTree>
    <p:extLst>
      <p:ext uri="{BB962C8B-B14F-4D97-AF65-F5344CB8AC3E}">
        <p14:creationId xmlns:p14="http://schemas.microsoft.com/office/powerpoint/2010/main" val="714459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B9B41-0200-9C2A-D9A3-BE4E9DCB4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871B05AA-C69F-654B-5E75-61430273E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65"/>
          <a:stretch>
            <a:fillRect/>
          </a:stretch>
        </p:blipFill>
        <p:spPr>
          <a:xfrm>
            <a:off x="1102381" y="-8647612"/>
            <a:ext cx="9987239" cy="685800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F0767F1F-3F24-E58D-7C44-8EB24FFD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140" y="94986"/>
            <a:ext cx="9603719" cy="6763014"/>
          </a:xfrm>
          <a:prstGeom prst="plus">
            <a:avLst>
              <a:gd name="adj" fmla="val 8679"/>
            </a:avLst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DFEE6F7E-540F-CE20-D469-6E4EBC438B0C}"/>
              </a:ext>
            </a:extLst>
          </p:cNvPr>
          <p:cNvSpPr txBox="1"/>
          <p:nvPr/>
        </p:nvSpPr>
        <p:spPr>
          <a:xfrm>
            <a:off x="-7389749" y="2495556"/>
            <a:ext cx="65367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FINAL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latin typeface="Georgia" panose="02040502050405020303" pitchFamily="18" charset="0"/>
              </a:rPr>
              <a:t>400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COPIES</a:t>
            </a:r>
          </a:p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NO REPRINTS.</a:t>
            </a:r>
            <a:b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Ever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  <a:endParaRPr lang="en-US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pic>
        <p:nvPicPr>
          <p:cNvPr id="5" name="Obrázok 4" descr="Ján Sudimák v: ľudia">
            <a:extLst>
              <a:ext uri="{FF2B5EF4-FFF2-40B4-BE49-F238E27FC236}">
                <a16:creationId xmlns:a16="http://schemas.microsoft.com/office/drawing/2014/main" id="{6C8B54ED-2C94-9A93-7DD3-C8AC8BAAFD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215"/>
          <a:stretch>
            <a:fillRect/>
          </a:stretch>
        </p:blipFill>
        <p:spPr>
          <a:xfrm>
            <a:off x="-13234737" y="0"/>
            <a:ext cx="5540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49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B9CD2-0C73-EDE9-7E37-1546472F6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36FC7420-17B9-6C6F-9F6D-2F876A3BF6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65"/>
          <a:stretch>
            <a:fillRect/>
          </a:stretch>
        </p:blipFill>
        <p:spPr>
          <a:xfrm>
            <a:off x="1102381" y="-8647612"/>
            <a:ext cx="9987239" cy="6858001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C1720A32-4080-9366-1466-21017A9D4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8877" y="94986"/>
            <a:ext cx="9603719" cy="6763014"/>
          </a:xfrm>
          <a:prstGeom prst="plus">
            <a:avLst>
              <a:gd name="adj" fmla="val 8679"/>
            </a:avLst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6EDF294E-74F1-5E5C-C05B-56CD3102CF70}"/>
              </a:ext>
            </a:extLst>
          </p:cNvPr>
          <p:cNvSpPr txBox="1"/>
          <p:nvPr/>
        </p:nvSpPr>
        <p:spPr>
          <a:xfrm>
            <a:off x="5844988" y="2495556"/>
            <a:ext cx="65367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FINAL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latin typeface="Georgia" panose="02040502050405020303" pitchFamily="18" charset="0"/>
              </a:rPr>
              <a:t>400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COPIES</a:t>
            </a:r>
          </a:p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NO REPRINTS.</a:t>
            </a:r>
            <a:b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Ever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  <a:endParaRPr lang="en-US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pic>
        <p:nvPicPr>
          <p:cNvPr id="5" name="Obrázok 4" descr="Ján Sudimák v: ľudia">
            <a:extLst>
              <a:ext uri="{FF2B5EF4-FFF2-40B4-BE49-F238E27FC236}">
                <a16:creationId xmlns:a16="http://schemas.microsoft.com/office/drawing/2014/main" id="{3BCFE252-779B-8338-C364-8FF6E3CFF5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215"/>
          <a:stretch>
            <a:fillRect/>
          </a:stretch>
        </p:blipFill>
        <p:spPr>
          <a:xfrm>
            <a:off x="0" y="0"/>
            <a:ext cx="5540188" cy="68580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29189ABD-6AC5-6216-1036-2FE4848243D1}"/>
              </a:ext>
            </a:extLst>
          </p:cNvPr>
          <p:cNvSpPr txBox="1"/>
          <p:nvPr/>
        </p:nvSpPr>
        <p:spPr>
          <a:xfrm>
            <a:off x="15562732" y="3234219"/>
            <a:ext cx="75360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IS THIS BOOK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for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you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518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53492-9BA1-4306-15A3-F021A48E4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B03A555C-88DB-FF4C-BEBE-2855FF036922}"/>
              </a:ext>
            </a:extLst>
          </p:cNvPr>
          <p:cNvSpPr txBox="1"/>
          <p:nvPr/>
        </p:nvSpPr>
        <p:spPr>
          <a:xfrm>
            <a:off x="-7726633" y="2495556"/>
            <a:ext cx="65367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FINAL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latin typeface="Georgia" panose="02040502050405020303" pitchFamily="18" charset="0"/>
              </a:rPr>
              <a:t>400</a:t>
            </a:r>
            <a: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COPIES</a:t>
            </a:r>
          </a:p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NO REPRINTS.</a:t>
            </a:r>
            <a:br>
              <a:rPr lang="sk-SK" sz="4800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Ever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  <a:endParaRPr lang="en-US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pic>
        <p:nvPicPr>
          <p:cNvPr id="5" name="Obrázok 4" descr="Ján Sudimák v: ľudia">
            <a:extLst>
              <a:ext uri="{FF2B5EF4-FFF2-40B4-BE49-F238E27FC236}">
                <a16:creationId xmlns:a16="http://schemas.microsoft.com/office/drawing/2014/main" id="{616F983B-A94E-84F5-FCE6-5E5267EB4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15"/>
          <a:stretch>
            <a:fillRect/>
          </a:stretch>
        </p:blipFill>
        <p:spPr>
          <a:xfrm>
            <a:off x="-13571621" y="0"/>
            <a:ext cx="5540188" cy="68580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B2F4F4FC-1F7A-0184-DF33-C9C44BCE67C4}"/>
              </a:ext>
            </a:extLst>
          </p:cNvPr>
          <p:cNvSpPr txBox="1"/>
          <p:nvPr/>
        </p:nvSpPr>
        <p:spPr>
          <a:xfrm>
            <a:off x="2076984" y="3059114"/>
            <a:ext cx="75360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IS THIS BOOK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for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you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C0954413-B347-1C6E-5C59-409393C83421}"/>
              </a:ext>
            </a:extLst>
          </p:cNvPr>
          <p:cNvSpPr txBox="1"/>
          <p:nvPr/>
        </p:nvSpPr>
        <p:spPr>
          <a:xfrm>
            <a:off x="0" y="9988452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IF YOU THINK THE</a:t>
            </a:r>
          </a:p>
          <a:p>
            <a:pPr algn="ctr"/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is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simply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amazing</a:t>
            </a:r>
            <a:endParaRPr lang="sk-SK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125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C7F94-340B-2696-DEAF-6338D7A21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>
            <a:extLst>
              <a:ext uri="{FF2B5EF4-FFF2-40B4-BE49-F238E27FC236}">
                <a16:creationId xmlns:a16="http://schemas.microsoft.com/office/drawing/2014/main" id="{76E2C9F0-5715-612C-9327-E9FD8BD142DC}"/>
              </a:ext>
            </a:extLst>
          </p:cNvPr>
          <p:cNvSpPr txBox="1"/>
          <p:nvPr/>
        </p:nvSpPr>
        <p:spPr>
          <a:xfrm>
            <a:off x="2076984" y="-4285168"/>
            <a:ext cx="75360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IS THIS BOOK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for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you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B2B40B3-FEB2-CF51-10D0-822A40F2A213}"/>
              </a:ext>
            </a:extLst>
          </p:cNvPr>
          <p:cNvSpPr txBox="1"/>
          <p:nvPr/>
        </p:nvSpPr>
        <p:spPr>
          <a:xfrm>
            <a:off x="0" y="2644170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IF YOU THINK THE</a:t>
            </a:r>
          </a:p>
          <a:p>
            <a:pPr algn="ctr"/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is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simply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amazing</a:t>
            </a:r>
            <a:endParaRPr lang="sk-SK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0AEAACE1-CB75-948A-5E6C-97FD9E79C597}"/>
              </a:ext>
            </a:extLst>
          </p:cNvPr>
          <p:cNvSpPr txBox="1"/>
          <p:nvPr/>
        </p:nvSpPr>
        <p:spPr>
          <a:xfrm>
            <a:off x="0" y="-4787364"/>
            <a:ext cx="12192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then</a:t>
            </a:r>
            <a:r>
              <a:rPr lang="sk-SK" sz="16600" b="1" dirty="0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yes</a:t>
            </a:r>
            <a:endParaRPr lang="sk-SK" sz="16600" b="1" dirty="0">
              <a:solidFill>
                <a:srgbClr val="1307FF"/>
              </a:solidFill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63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438EB-6E21-5B74-6F07-BFCDBED30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lokTextu 9">
            <a:extLst>
              <a:ext uri="{FF2B5EF4-FFF2-40B4-BE49-F238E27FC236}">
                <a16:creationId xmlns:a16="http://schemas.microsoft.com/office/drawing/2014/main" id="{D1AF2A85-3CF7-CA32-4C97-7B3937344A96}"/>
              </a:ext>
            </a:extLst>
          </p:cNvPr>
          <p:cNvSpPr txBox="1"/>
          <p:nvPr/>
        </p:nvSpPr>
        <p:spPr>
          <a:xfrm>
            <a:off x="0" y="8955029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IF YOU THINK THE</a:t>
            </a:r>
          </a:p>
          <a:p>
            <a:pPr algn="ctr"/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is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simply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amazing</a:t>
            </a:r>
            <a:endParaRPr lang="sk-SK" sz="4800" b="1" dirty="0"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1A3D00FF-5EE1-CD51-4A5B-25F1C68948A0}"/>
              </a:ext>
            </a:extLst>
          </p:cNvPr>
          <p:cNvSpPr txBox="1"/>
          <p:nvPr/>
        </p:nvSpPr>
        <p:spPr>
          <a:xfrm>
            <a:off x="0" y="2105561"/>
            <a:ext cx="12192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then</a:t>
            </a:r>
            <a:r>
              <a:rPr lang="sk-SK" sz="16600" b="1" dirty="0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yes</a:t>
            </a:r>
            <a:endParaRPr lang="sk-SK" sz="16600" b="1" dirty="0">
              <a:solidFill>
                <a:srgbClr val="1307FF"/>
              </a:solidFill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8CBB7E8B-073E-E221-A179-EE85A65ED71A}"/>
              </a:ext>
            </a:extLst>
          </p:cNvPr>
          <p:cNvSpPr txBox="1"/>
          <p:nvPr/>
        </p:nvSpPr>
        <p:spPr>
          <a:xfrm>
            <a:off x="13312486" y="384721"/>
            <a:ext cx="110871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Made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for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those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who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understand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  <a:p>
            <a:pPr indent="0" algn="l">
              <a:buNone/>
            </a:pP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  <a:p>
            <a:pPr indent="0" algn="r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Get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yours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today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.</a:t>
            </a:r>
          </a:p>
          <a:p>
            <a:pPr indent="0" algn="r">
              <a:buNone/>
            </a:pP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Visit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our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e-shop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5441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2061D7-1DA5-479B-1D08-B300382B9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lokTextu 10">
            <a:extLst>
              <a:ext uri="{FF2B5EF4-FFF2-40B4-BE49-F238E27FC236}">
                <a16:creationId xmlns:a16="http://schemas.microsoft.com/office/drawing/2014/main" id="{3D65A010-8464-2997-DFBA-49F50358CE69}"/>
              </a:ext>
            </a:extLst>
          </p:cNvPr>
          <p:cNvSpPr txBox="1"/>
          <p:nvPr/>
        </p:nvSpPr>
        <p:spPr>
          <a:xfrm>
            <a:off x="-6620493" y="1269647"/>
            <a:ext cx="121920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then</a:t>
            </a:r>
            <a:r>
              <a:rPr lang="sk-SK" sz="16600" b="1" dirty="0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287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yes</a:t>
            </a:r>
            <a:endParaRPr lang="sk-SK" sz="16600" b="1" dirty="0">
              <a:solidFill>
                <a:srgbClr val="1307FF"/>
              </a:solidFill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B4930A40-D314-DB97-7FCB-A33E1C281621}"/>
              </a:ext>
            </a:extLst>
          </p:cNvPr>
          <p:cNvSpPr txBox="1"/>
          <p:nvPr/>
        </p:nvSpPr>
        <p:spPr>
          <a:xfrm>
            <a:off x="1104900" y="592539"/>
            <a:ext cx="110871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Made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for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those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who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understand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  <a:p>
            <a:pPr indent="0" algn="l">
              <a:buNone/>
            </a:pP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  <a:p>
            <a:pPr indent="0" algn="r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Get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yours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today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.</a:t>
            </a:r>
          </a:p>
          <a:p>
            <a:pPr indent="0" algn="r">
              <a:buNone/>
            </a:pP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Visit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our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e-shop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1" name="BlokTextu 20">
            <a:hlinkClick r:id="rId2"/>
            <a:extLst>
              <a:ext uri="{FF2B5EF4-FFF2-40B4-BE49-F238E27FC236}">
                <a16:creationId xmlns:a16="http://schemas.microsoft.com/office/drawing/2014/main" id="{BDDD3255-7056-1213-E8E0-B9C17B54F443}"/>
              </a:ext>
            </a:extLst>
          </p:cNvPr>
          <p:cNvSpPr txBox="1"/>
          <p:nvPr/>
        </p:nvSpPr>
        <p:spPr>
          <a:xfrm>
            <a:off x="279504" y="9380777"/>
            <a:ext cx="117481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https://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www.jansudimakbook.com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en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C46CA5D4-BE2D-6AF4-9994-B63A00D964AF}"/>
              </a:ext>
            </a:extLst>
          </p:cNvPr>
          <p:cNvSpPr txBox="1"/>
          <p:nvPr/>
        </p:nvSpPr>
        <p:spPr>
          <a:xfrm>
            <a:off x="40799" y="8028947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6600" b="1" dirty="0">
                <a:solidFill>
                  <a:srgbClr val="FF0000"/>
                </a:solidFill>
                <a:latin typeface="Georgia" panose="02040502050405020303" pitchFamily="18" charset="0"/>
              </a:rPr>
              <a:t>FOR MORE INFORMATION</a:t>
            </a:r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62F43581-4A84-D9E0-86C9-22F7010BF027}"/>
              </a:ext>
            </a:extLst>
          </p:cNvPr>
          <p:cNvSpPr txBox="1"/>
          <p:nvPr/>
        </p:nvSpPr>
        <p:spPr>
          <a:xfrm>
            <a:off x="0" y="10488773"/>
            <a:ext cx="122327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8000" b="1" dirty="0">
                <a:solidFill>
                  <a:srgbClr val="FF0000"/>
                </a:solidFill>
                <a:latin typeface="Georgia" panose="02040502050405020303" pitchFamily="18" charset="0"/>
              </a:rPr>
              <a:t>CLICK ON THE LINK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24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29CD90-55B3-2193-D1A7-84069F9E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lokTextu 10">
            <a:extLst>
              <a:ext uri="{FF2B5EF4-FFF2-40B4-BE49-F238E27FC236}">
                <a16:creationId xmlns:a16="http://schemas.microsoft.com/office/drawing/2014/main" id="{6A8B9D4A-3EE7-8653-52CC-5178452AEFE8}"/>
              </a:ext>
            </a:extLst>
          </p:cNvPr>
          <p:cNvSpPr txBox="1"/>
          <p:nvPr/>
        </p:nvSpPr>
        <p:spPr>
          <a:xfrm>
            <a:off x="-6770304" y="-4362898"/>
            <a:ext cx="12192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then</a:t>
            </a:r>
            <a:r>
              <a:rPr lang="sk-SK" sz="16600" b="1" dirty="0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16600" b="1" dirty="0" err="1">
                <a:solidFill>
                  <a:srgbClr val="1307FF"/>
                </a:solidFill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yes</a:t>
            </a:r>
            <a:endParaRPr lang="sk-SK" sz="16600" b="1" dirty="0">
              <a:solidFill>
                <a:srgbClr val="1307FF"/>
              </a:solidFill>
              <a:effectLst>
                <a:reflection stA="60000" endPos="60000" dist="254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801862A6-0E0B-15BC-F47A-FEEEA088A87C}"/>
              </a:ext>
            </a:extLst>
          </p:cNvPr>
          <p:cNvSpPr txBox="1"/>
          <p:nvPr/>
        </p:nvSpPr>
        <p:spPr>
          <a:xfrm>
            <a:off x="998632" y="-5501672"/>
            <a:ext cx="110871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Made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for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those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who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understand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Shepherds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  <a:p>
            <a:pPr indent="0" algn="l">
              <a:buNone/>
            </a:pPr>
            <a:endParaRPr lang="sk-SK" sz="4800" b="1" dirty="0">
              <a:solidFill>
                <a:srgbClr val="1307FF"/>
              </a:solidFill>
              <a:latin typeface="Georgia" panose="02040502050405020303" pitchFamily="18" charset="0"/>
            </a:endParaRPr>
          </a:p>
          <a:p>
            <a:pPr indent="0" algn="r">
              <a:buNone/>
            </a:pP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Get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yours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solidFill>
                  <a:srgbClr val="1307FF"/>
                </a:solidFill>
                <a:latin typeface="Georgia" panose="02040502050405020303" pitchFamily="18" charset="0"/>
              </a:rPr>
              <a:t>today</a:t>
            </a:r>
            <a:r>
              <a:rPr lang="sk-SK" sz="4800" b="1" dirty="0">
                <a:solidFill>
                  <a:srgbClr val="1307FF"/>
                </a:solidFill>
                <a:latin typeface="Georgia" panose="02040502050405020303" pitchFamily="18" charset="0"/>
              </a:rPr>
              <a:t>.</a:t>
            </a:r>
          </a:p>
          <a:p>
            <a:pPr indent="0" algn="r">
              <a:buNone/>
            </a:pP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Visit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our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48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e-shop</a:t>
            </a:r>
            <a:r>
              <a:rPr lang="sk-SK" sz="48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BlokTextu 4">
            <a:hlinkClick r:id="rId2"/>
            <a:extLst>
              <a:ext uri="{FF2B5EF4-FFF2-40B4-BE49-F238E27FC236}">
                <a16:creationId xmlns:a16="http://schemas.microsoft.com/office/drawing/2014/main" id="{04B0AA70-3AD8-2056-2575-16B63A3538F1}"/>
              </a:ext>
            </a:extLst>
          </p:cNvPr>
          <p:cNvSpPr txBox="1"/>
          <p:nvPr/>
        </p:nvSpPr>
        <p:spPr>
          <a:xfrm>
            <a:off x="259104" y="2931407"/>
            <a:ext cx="117481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https://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www.jansudimakbook.com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en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F5AA3A89-8627-B1D6-BE83-EF82B94979A0}"/>
              </a:ext>
            </a:extLst>
          </p:cNvPr>
          <p:cNvSpPr txBox="1"/>
          <p:nvPr/>
        </p:nvSpPr>
        <p:spPr>
          <a:xfrm>
            <a:off x="20399" y="1579577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6600" b="1" dirty="0">
                <a:solidFill>
                  <a:srgbClr val="FF0000"/>
                </a:solidFill>
                <a:latin typeface="Georgia" panose="02040502050405020303" pitchFamily="18" charset="0"/>
              </a:rPr>
              <a:t>FOR MORE INFORMATION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191A0958-625D-670E-5CCC-4A2119A8015A}"/>
              </a:ext>
            </a:extLst>
          </p:cNvPr>
          <p:cNvSpPr txBox="1"/>
          <p:nvPr/>
        </p:nvSpPr>
        <p:spPr>
          <a:xfrm>
            <a:off x="-20400" y="4039403"/>
            <a:ext cx="122327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8000" b="1" dirty="0">
                <a:solidFill>
                  <a:srgbClr val="FF0000"/>
                </a:solidFill>
                <a:latin typeface="Georgia" panose="02040502050405020303" pitchFamily="18" charset="0"/>
              </a:rPr>
              <a:t>CLICK ON THE LINK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AE160038-E8D0-376C-D087-07A42158E337}"/>
              </a:ext>
            </a:extLst>
          </p:cNvPr>
          <p:cNvSpPr txBox="1"/>
          <p:nvPr/>
        </p:nvSpPr>
        <p:spPr>
          <a:xfrm>
            <a:off x="218181" y="-6494891"/>
            <a:ext cx="48767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sk-SK" b="1" dirty="0">
                <a:latin typeface="Georgia" panose="02040502050405020303" pitchFamily="18" charset="0"/>
              </a:rPr>
              <a:t>My </a:t>
            </a:r>
            <a:r>
              <a:rPr lang="sk-SK" b="1" dirty="0" err="1">
                <a:latin typeface="Georgia" panose="02040502050405020303" pitchFamily="18" charset="0"/>
              </a:rPr>
              <a:t>name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is</a:t>
            </a:r>
            <a:r>
              <a:rPr lang="sk-SK" b="1" dirty="0">
                <a:latin typeface="Georgia" panose="02040502050405020303" pitchFamily="18" charset="0"/>
              </a:rPr>
              <a:t> Ján </a:t>
            </a:r>
            <a:r>
              <a:rPr lang="sk-SK" b="1" dirty="0" err="1">
                <a:latin typeface="Georgia" panose="02040502050405020303" pitchFamily="18" charset="0"/>
              </a:rPr>
              <a:t>Sudimák</a:t>
            </a:r>
            <a:r>
              <a:rPr lang="sk-SK" b="1" dirty="0">
                <a:latin typeface="Georgia" panose="02040502050405020303" pitchFamily="18" charset="0"/>
              </a:rPr>
              <a:t>, and I </a:t>
            </a:r>
            <a:r>
              <a:rPr lang="sk-SK" b="1" dirty="0" err="1">
                <a:latin typeface="Georgia" panose="02040502050405020303" pitchFamily="18" charset="0"/>
              </a:rPr>
              <a:t>am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breeder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international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conformation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performance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judge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survey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commissioner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founder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world-renowned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Eqidius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kennel</a:t>
            </a:r>
            <a:r>
              <a:rPr lang="sk-SK" b="1" dirty="0">
                <a:latin typeface="Georgia" panose="02040502050405020303" pitchFamily="18" charset="0"/>
              </a:rPr>
              <a:t>. </a:t>
            </a:r>
            <a:r>
              <a:rPr lang="sk-SK" b="1" dirty="0" err="1">
                <a:latin typeface="Georgia" panose="02040502050405020303" pitchFamily="18" charset="0"/>
              </a:rPr>
              <a:t>For</a:t>
            </a:r>
            <a:r>
              <a:rPr lang="sk-SK" b="1" dirty="0">
                <a:latin typeface="Georgia" panose="02040502050405020303" pitchFamily="18" charset="0"/>
              </a:rPr>
              <a:t> more </a:t>
            </a:r>
            <a:r>
              <a:rPr lang="sk-SK" b="1" dirty="0" err="1">
                <a:latin typeface="Georgia" panose="02040502050405020303" pitchFamily="18" charset="0"/>
              </a:rPr>
              <a:t>than</a:t>
            </a:r>
            <a:r>
              <a:rPr lang="sk-SK" b="1" dirty="0">
                <a:latin typeface="Georgia" panose="02040502050405020303" pitchFamily="18" charset="0"/>
              </a:rPr>
              <a:t> 50 </a:t>
            </a:r>
            <a:r>
              <a:rPr lang="sk-SK" b="1" dirty="0" err="1">
                <a:latin typeface="Georgia" panose="02040502050405020303" pitchFamily="18" charset="0"/>
              </a:rPr>
              <a:t>years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dedicated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life</a:t>
            </a:r>
            <a:r>
              <a:rPr lang="sk-SK" b="1" dirty="0">
                <a:latin typeface="Georgia" panose="02040502050405020303" pitchFamily="18" charset="0"/>
              </a:rPr>
              <a:t> to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evaluating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understanding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extraordinary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  <a:p>
            <a:pPr indent="0" algn="just">
              <a:lnSpc>
                <a:spcPct val="100000"/>
              </a:lnSpc>
              <a:buNone/>
            </a:pPr>
            <a:endParaRPr lang="sk-SK" b="1" dirty="0">
              <a:latin typeface="Georgia" panose="02040502050405020303" pitchFamily="18" charset="0"/>
            </a:endParaRPr>
          </a:p>
          <a:p>
            <a:pPr indent="0" algn="just">
              <a:lnSpc>
                <a:spcPct val="100000"/>
              </a:lnSpc>
              <a:buNone/>
            </a:pPr>
            <a:r>
              <a:rPr lang="sk-SK" b="1" dirty="0" err="1">
                <a:latin typeface="Georgia" panose="02040502050405020303" pitchFamily="18" charset="0"/>
              </a:rPr>
              <a:t>Through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unique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publication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share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lifetime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experience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knowledge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gained</a:t>
            </a:r>
            <a:r>
              <a:rPr lang="sk-SK" b="1" dirty="0">
                <a:latin typeface="Georgia" panose="02040502050405020303" pitchFamily="18" charset="0"/>
              </a:rPr>
              <a:t> over </a:t>
            </a:r>
            <a:r>
              <a:rPr lang="sk-SK" b="1" dirty="0" err="1">
                <a:latin typeface="Georgia" panose="02040502050405020303" pitchFamily="18" charset="0"/>
              </a:rPr>
              <a:t>decades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hands</a:t>
            </a:r>
            <a:r>
              <a:rPr lang="sk-SK" b="1" dirty="0">
                <a:latin typeface="Georgia" panose="02040502050405020303" pitchFamily="18" charset="0"/>
              </a:rPr>
              <a:t>-on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with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Shepherds</a:t>
            </a:r>
            <a:r>
              <a:rPr lang="sk-SK" b="1" dirty="0">
                <a:latin typeface="Georgia" panose="02040502050405020303" pitchFamily="18" charset="0"/>
              </a:rPr>
              <a:t>. In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book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explore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breed’s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history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present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some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most </a:t>
            </a:r>
            <a:r>
              <a:rPr lang="sk-SK" b="1" dirty="0" err="1">
                <a:latin typeface="Georgia" panose="02040502050405020303" pitchFamily="18" charset="0"/>
              </a:rPr>
              <a:t>influential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bloodlines</a:t>
            </a:r>
            <a:r>
              <a:rPr lang="sk-SK" b="1" dirty="0">
                <a:latin typeface="Georgia" panose="02040502050405020303" pitchFamily="18" charset="0"/>
              </a:rPr>
              <a:t> in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offer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practical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insights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into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puppy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rearing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principles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that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guided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throughout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career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3" name="Obrázok 2" descr="jansudimakbook.com">
            <a:extLst>
              <a:ext uri="{FF2B5EF4-FFF2-40B4-BE49-F238E27FC236}">
                <a16:creationId xmlns:a16="http://schemas.microsoft.com/office/drawing/2014/main" id="{ECF9DCBE-6226-388E-6C6C-58EAC6A5A2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17" b="-6159"/>
          <a:stretch>
            <a:fillRect/>
          </a:stretch>
        </p:blipFill>
        <p:spPr>
          <a:xfrm>
            <a:off x="5421696" y="-6263156"/>
            <a:ext cx="6750844" cy="607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1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3BF2CB69-88C1-8DF9-68AC-2CE17C166DE5}"/>
              </a:ext>
            </a:extLst>
          </p:cNvPr>
          <p:cNvSpPr txBox="1"/>
          <p:nvPr/>
        </p:nvSpPr>
        <p:spPr>
          <a:xfrm>
            <a:off x="237641" y="350754"/>
            <a:ext cx="48767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sk-SK" b="1" dirty="0">
                <a:latin typeface="Georgia" panose="02040502050405020303" pitchFamily="18" charset="0"/>
              </a:rPr>
              <a:t>My </a:t>
            </a:r>
            <a:r>
              <a:rPr lang="sk-SK" b="1" dirty="0" err="1">
                <a:latin typeface="Georgia" panose="02040502050405020303" pitchFamily="18" charset="0"/>
              </a:rPr>
              <a:t>name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is</a:t>
            </a:r>
            <a:r>
              <a:rPr lang="sk-SK" b="1" dirty="0">
                <a:latin typeface="Georgia" panose="02040502050405020303" pitchFamily="18" charset="0"/>
              </a:rPr>
              <a:t> Ján </a:t>
            </a:r>
            <a:r>
              <a:rPr lang="sk-SK" b="1" dirty="0" err="1">
                <a:latin typeface="Georgia" panose="02040502050405020303" pitchFamily="18" charset="0"/>
              </a:rPr>
              <a:t>Sudimák</a:t>
            </a:r>
            <a:r>
              <a:rPr lang="sk-SK" b="1" dirty="0">
                <a:latin typeface="Georgia" panose="02040502050405020303" pitchFamily="18" charset="0"/>
              </a:rPr>
              <a:t>, and I </a:t>
            </a:r>
            <a:r>
              <a:rPr lang="sk-SK" b="1" dirty="0" err="1">
                <a:latin typeface="Georgia" panose="02040502050405020303" pitchFamily="18" charset="0"/>
              </a:rPr>
              <a:t>am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breeder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international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conformation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performance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judge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survey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commissioner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founder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world-renowned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Eqidius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kennel</a:t>
            </a:r>
            <a:r>
              <a:rPr lang="sk-SK" b="1" dirty="0">
                <a:latin typeface="Georgia" panose="02040502050405020303" pitchFamily="18" charset="0"/>
              </a:rPr>
              <a:t>. </a:t>
            </a:r>
            <a:r>
              <a:rPr lang="sk-SK" b="1" dirty="0" err="1">
                <a:latin typeface="Georgia" panose="02040502050405020303" pitchFamily="18" charset="0"/>
              </a:rPr>
              <a:t>For</a:t>
            </a:r>
            <a:r>
              <a:rPr lang="sk-SK" b="1" dirty="0">
                <a:latin typeface="Georgia" panose="02040502050405020303" pitchFamily="18" charset="0"/>
              </a:rPr>
              <a:t> more </a:t>
            </a:r>
            <a:r>
              <a:rPr lang="sk-SK" b="1" dirty="0" err="1">
                <a:latin typeface="Georgia" panose="02040502050405020303" pitchFamily="18" charset="0"/>
              </a:rPr>
              <a:t>than</a:t>
            </a:r>
            <a:r>
              <a:rPr lang="sk-SK" b="1" dirty="0">
                <a:latin typeface="Georgia" panose="02040502050405020303" pitchFamily="18" charset="0"/>
              </a:rPr>
              <a:t> 50 </a:t>
            </a:r>
            <a:r>
              <a:rPr lang="sk-SK" b="1" dirty="0" err="1">
                <a:latin typeface="Georgia" panose="02040502050405020303" pitchFamily="18" charset="0"/>
              </a:rPr>
              <a:t>years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dedicated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life</a:t>
            </a:r>
            <a:r>
              <a:rPr lang="sk-SK" b="1" dirty="0">
                <a:latin typeface="Georgia" panose="02040502050405020303" pitchFamily="18" charset="0"/>
              </a:rPr>
              <a:t> to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evaluating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understanding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extraordinary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  <a:p>
            <a:pPr indent="0" algn="just">
              <a:lnSpc>
                <a:spcPct val="100000"/>
              </a:lnSpc>
              <a:buNone/>
            </a:pPr>
            <a:endParaRPr lang="sk-SK" b="1" dirty="0">
              <a:latin typeface="Georgia" panose="02040502050405020303" pitchFamily="18" charset="0"/>
            </a:endParaRPr>
          </a:p>
          <a:p>
            <a:pPr indent="0" algn="just">
              <a:lnSpc>
                <a:spcPct val="100000"/>
              </a:lnSpc>
              <a:buNone/>
            </a:pPr>
            <a:r>
              <a:rPr lang="sk-SK" b="1" dirty="0" err="1">
                <a:latin typeface="Georgia" panose="02040502050405020303" pitchFamily="18" charset="0"/>
              </a:rPr>
              <a:t>Through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unique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publication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share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lifetime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experience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knowledge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gained</a:t>
            </a:r>
            <a:r>
              <a:rPr lang="sk-SK" b="1" dirty="0">
                <a:latin typeface="Georgia" panose="02040502050405020303" pitchFamily="18" charset="0"/>
              </a:rPr>
              <a:t> over </a:t>
            </a:r>
            <a:r>
              <a:rPr lang="sk-SK" b="1" dirty="0" err="1">
                <a:latin typeface="Georgia" panose="02040502050405020303" pitchFamily="18" charset="0"/>
              </a:rPr>
              <a:t>decades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hands</a:t>
            </a:r>
            <a:r>
              <a:rPr lang="sk-SK" b="1" dirty="0">
                <a:latin typeface="Georgia" panose="02040502050405020303" pitchFamily="18" charset="0"/>
              </a:rPr>
              <a:t>-on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with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Shepherds</a:t>
            </a:r>
            <a:r>
              <a:rPr lang="sk-SK" b="1" dirty="0">
                <a:latin typeface="Georgia" panose="02040502050405020303" pitchFamily="18" charset="0"/>
              </a:rPr>
              <a:t>. In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book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explore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breed’s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history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present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some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most </a:t>
            </a:r>
            <a:r>
              <a:rPr lang="sk-SK" b="1" dirty="0" err="1">
                <a:latin typeface="Georgia" panose="02040502050405020303" pitchFamily="18" charset="0"/>
              </a:rPr>
              <a:t>influential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bloodlines</a:t>
            </a:r>
            <a:r>
              <a:rPr lang="sk-SK" b="1" dirty="0">
                <a:latin typeface="Georgia" panose="02040502050405020303" pitchFamily="18" charset="0"/>
              </a:rPr>
              <a:t> in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offer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practical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insights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into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puppy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rearing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principles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that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guided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throughout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career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6" name="Obrázok 5" descr="jansudimakbook.com">
            <a:extLst>
              <a:ext uri="{FF2B5EF4-FFF2-40B4-BE49-F238E27FC236}">
                <a16:creationId xmlns:a16="http://schemas.microsoft.com/office/drawing/2014/main" id="{521C8D4D-ECE5-51B3-7E29-97A5CBAF8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517" b="-6159"/>
          <a:stretch>
            <a:fillRect/>
          </a:stretch>
        </p:blipFill>
        <p:spPr>
          <a:xfrm>
            <a:off x="5441156" y="582489"/>
            <a:ext cx="6750844" cy="6079067"/>
          </a:xfrm>
          <a:prstGeom prst="rect">
            <a:avLst/>
          </a:prstGeom>
        </p:spPr>
      </p:pic>
      <p:sp>
        <p:nvSpPr>
          <p:cNvPr id="22" name="BlokTextu 21">
            <a:extLst>
              <a:ext uri="{FF2B5EF4-FFF2-40B4-BE49-F238E27FC236}">
                <a16:creationId xmlns:a16="http://schemas.microsoft.com/office/drawing/2014/main" id="{A86201B1-CBAA-B0D3-83DA-15B5D1218893}"/>
              </a:ext>
            </a:extLst>
          </p:cNvPr>
          <p:cNvSpPr txBox="1"/>
          <p:nvPr/>
        </p:nvSpPr>
        <p:spPr>
          <a:xfrm>
            <a:off x="4977714" y="-6158948"/>
            <a:ext cx="698874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THANK YOU FOR CELEBRATING 50 YEARS OF DEDICATION</a:t>
            </a:r>
          </a:p>
          <a:p>
            <a:pPr algn="ctr"/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TO </a:t>
            </a:r>
            <a:r>
              <a:rPr lang="sk-SK" sz="54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54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54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Shepherds</a:t>
            </a:r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 WITH US</a:t>
            </a:r>
            <a:endParaRPr lang="en-US" sz="54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sp>
        <p:nvSpPr>
          <p:cNvPr id="2" name="BlokTextu 1">
            <a:hlinkClick r:id="rId3"/>
            <a:extLst>
              <a:ext uri="{FF2B5EF4-FFF2-40B4-BE49-F238E27FC236}">
                <a16:creationId xmlns:a16="http://schemas.microsoft.com/office/drawing/2014/main" id="{B4A0EC3B-E99D-5B1D-F8CA-AA15B84F2538}"/>
              </a:ext>
            </a:extLst>
          </p:cNvPr>
          <p:cNvSpPr txBox="1"/>
          <p:nvPr/>
        </p:nvSpPr>
        <p:spPr>
          <a:xfrm>
            <a:off x="279504" y="9538967"/>
            <a:ext cx="117481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https://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www.jansudimakbook.com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  <a:r>
              <a:rPr lang="en-US" sz="44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en</a:t>
            </a:r>
            <a:r>
              <a:rPr lang="en-US" sz="44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/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02FD887-57E0-1626-56EF-AFDDBCBB1269}"/>
              </a:ext>
            </a:extLst>
          </p:cNvPr>
          <p:cNvSpPr txBox="1"/>
          <p:nvPr/>
        </p:nvSpPr>
        <p:spPr>
          <a:xfrm>
            <a:off x="40799" y="8187137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6600" b="1" dirty="0">
                <a:solidFill>
                  <a:srgbClr val="FF0000"/>
                </a:solidFill>
                <a:latin typeface="Georgia" panose="02040502050405020303" pitchFamily="18" charset="0"/>
              </a:rPr>
              <a:t>FOR MORE INFORMATION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780B3FA-7C45-5B34-D2AB-791A74B1533D}"/>
              </a:ext>
            </a:extLst>
          </p:cNvPr>
          <p:cNvSpPr txBox="1"/>
          <p:nvPr/>
        </p:nvSpPr>
        <p:spPr>
          <a:xfrm>
            <a:off x="0" y="10646963"/>
            <a:ext cx="122327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8000" b="1" dirty="0">
                <a:solidFill>
                  <a:srgbClr val="FF0000"/>
                </a:solidFill>
                <a:latin typeface="Georgia" panose="02040502050405020303" pitchFamily="18" charset="0"/>
              </a:rPr>
              <a:t>CLICK ON THE LINK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138B4884-43AC-4395-F790-B74EA5550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42" y="7648294"/>
            <a:ext cx="5095625" cy="50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29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FC2B9F-ADAF-69FA-685B-48BFAF678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ok 15">
            <a:extLst>
              <a:ext uri="{FF2B5EF4-FFF2-40B4-BE49-F238E27FC236}">
                <a16:creationId xmlns:a16="http://schemas.microsoft.com/office/drawing/2014/main" id="{4332A38A-4888-018B-BBF9-01F630BF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44" y="884373"/>
            <a:ext cx="5095625" cy="5089254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B8146A0E-7BFA-DFA9-DCD9-07F2E54ABF15}"/>
              </a:ext>
            </a:extLst>
          </p:cNvPr>
          <p:cNvSpPr txBox="1"/>
          <p:nvPr/>
        </p:nvSpPr>
        <p:spPr>
          <a:xfrm>
            <a:off x="5062014" y="474345"/>
            <a:ext cx="698874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5400" b="1" i="1" u="sng" dirty="0">
                <a:solidFill>
                  <a:srgbClr val="1307FF"/>
                </a:solidFill>
                <a:latin typeface="Georgia" panose="02040502050405020303" pitchFamily="18" charset="0"/>
              </a:rPr>
              <a:t>THANK YOU</a:t>
            </a:r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 FOR CELEBRATING 50 YEARS OF DEDICATION</a:t>
            </a:r>
          </a:p>
          <a:p>
            <a:pPr algn="ctr"/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TO </a:t>
            </a:r>
            <a:r>
              <a:rPr lang="sk-SK" sz="54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German</a:t>
            </a:r>
            <a:r>
              <a:rPr lang="sk-SK" sz="5400" b="1" dirty="0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r>
              <a:rPr lang="sk-SK" sz="5400" b="1" dirty="0" err="1">
                <a:effectLst>
                  <a:reflection stA="60000" endPos="60000" dist="25400" dir="5400000" sy="-100000" algn="bl" rotWithShape="0"/>
                </a:effectLst>
                <a:latin typeface="Georgia" panose="02040502050405020303" pitchFamily="18" charset="0"/>
              </a:rPr>
              <a:t>Shepherds</a:t>
            </a:r>
            <a:r>
              <a:rPr lang="sk-SK" sz="5400" b="1" dirty="0">
                <a:solidFill>
                  <a:srgbClr val="1307FF"/>
                </a:solidFill>
                <a:latin typeface="Georgia" panose="02040502050405020303" pitchFamily="18" charset="0"/>
              </a:rPr>
              <a:t> WITH US</a:t>
            </a:r>
            <a:endParaRPr lang="en-US" sz="5400" b="1" dirty="0">
              <a:solidFill>
                <a:srgbClr val="1307FF"/>
              </a:solidFill>
              <a:latin typeface="Georgia" panose="02040502050405020303" pitchFamily="18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62CE9B20-AF7B-E683-7EA3-7338CF0BD062}"/>
              </a:ext>
            </a:extLst>
          </p:cNvPr>
          <p:cNvSpPr txBox="1"/>
          <p:nvPr/>
        </p:nvSpPr>
        <p:spPr>
          <a:xfrm>
            <a:off x="33355" y="-6490627"/>
            <a:ext cx="48767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sk-SK" b="1" dirty="0">
                <a:latin typeface="Georgia" panose="02040502050405020303" pitchFamily="18" charset="0"/>
              </a:rPr>
              <a:t>My </a:t>
            </a:r>
            <a:r>
              <a:rPr lang="sk-SK" b="1" dirty="0" err="1">
                <a:latin typeface="Georgia" panose="02040502050405020303" pitchFamily="18" charset="0"/>
              </a:rPr>
              <a:t>name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is</a:t>
            </a:r>
            <a:r>
              <a:rPr lang="sk-SK" b="1" dirty="0">
                <a:latin typeface="Georgia" panose="02040502050405020303" pitchFamily="18" charset="0"/>
              </a:rPr>
              <a:t> Ján </a:t>
            </a:r>
            <a:r>
              <a:rPr lang="sk-SK" b="1" dirty="0" err="1">
                <a:latin typeface="Georgia" panose="02040502050405020303" pitchFamily="18" charset="0"/>
              </a:rPr>
              <a:t>Sudimák</a:t>
            </a:r>
            <a:r>
              <a:rPr lang="sk-SK" b="1" dirty="0">
                <a:latin typeface="Georgia" panose="02040502050405020303" pitchFamily="18" charset="0"/>
              </a:rPr>
              <a:t>, and I </a:t>
            </a:r>
            <a:r>
              <a:rPr lang="sk-SK" b="1" dirty="0" err="1">
                <a:latin typeface="Georgia" panose="02040502050405020303" pitchFamily="18" charset="0"/>
              </a:rPr>
              <a:t>am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breeder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international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conformation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performance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judge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survey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commissioner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founder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world-renowned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Eqidius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kennel</a:t>
            </a:r>
            <a:r>
              <a:rPr lang="sk-SK" b="1" dirty="0">
                <a:latin typeface="Georgia" panose="02040502050405020303" pitchFamily="18" charset="0"/>
              </a:rPr>
              <a:t>. </a:t>
            </a:r>
            <a:r>
              <a:rPr lang="sk-SK" b="1" dirty="0" err="1">
                <a:latin typeface="Georgia" panose="02040502050405020303" pitchFamily="18" charset="0"/>
              </a:rPr>
              <a:t>For</a:t>
            </a:r>
            <a:r>
              <a:rPr lang="sk-SK" b="1" dirty="0">
                <a:latin typeface="Georgia" panose="02040502050405020303" pitchFamily="18" charset="0"/>
              </a:rPr>
              <a:t> more </a:t>
            </a:r>
            <a:r>
              <a:rPr lang="sk-SK" b="1" dirty="0" err="1">
                <a:latin typeface="Georgia" panose="02040502050405020303" pitchFamily="18" charset="0"/>
              </a:rPr>
              <a:t>than</a:t>
            </a:r>
            <a:r>
              <a:rPr lang="sk-SK" b="1" dirty="0">
                <a:latin typeface="Georgia" panose="02040502050405020303" pitchFamily="18" charset="0"/>
              </a:rPr>
              <a:t> 50 </a:t>
            </a:r>
            <a:r>
              <a:rPr lang="sk-SK" b="1" dirty="0" err="1">
                <a:latin typeface="Georgia" panose="02040502050405020303" pitchFamily="18" charset="0"/>
              </a:rPr>
              <a:t>years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dedicated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life</a:t>
            </a:r>
            <a:r>
              <a:rPr lang="sk-SK" b="1" dirty="0">
                <a:latin typeface="Georgia" panose="02040502050405020303" pitchFamily="18" charset="0"/>
              </a:rPr>
              <a:t> to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evaluating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understanding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extraordinary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  <a:p>
            <a:pPr indent="0" algn="just">
              <a:lnSpc>
                <a:spcPct val="100000"/>
              </a:lnSpc>
              <a:buNone/>
            </a:pPr>
            <a:endParaRPr lang="sk-SK" b="1" dirty="0">
              <a:latin typeface="Georgia" panose="02040502050405020303" pitchFamily="18" charset="0"/>
            </a:endParaRPr>
          </a:p>
          <a:p>
            <a:pPr indent="0" algn="just">
              <a:lnSpc>
                <a:spcPct val="100000"/>
              </a:lnSpc>
              <a:buNone/>
            </a:pPr>
            <a:r>
              <a:rPr lang="sk-SK" b="1" dirty="0" err="1">
                <a:latin typeface="Georgia" panose="02040502050405020303" pitchFamily="18" charset="0"/>
              </a:rPr>
              <a:t>Through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unique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publication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share</a:t>
            </a:r>
            <a:r>
              <a:rPr lang="sk-SK" b="1" dirty="0">
                <a:latin typeface="Georgia" panose="02040502050405020303" pitchFamily="18" charset="0"/>
              </a:rPr>
              <a:t> a </a:t>
            </a:r>
            <a:r>
              <a:rPr lang="sk-SK" b="1" dirty="0" err="1">
                <a:latin typeface="Georgia" panose="02040502050405020303" pitchFamily="18" charset="0"/>
              </a:rPr>
              <a:t>lifetime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experience</a:t>
            </a:r>
            <a:r>
              <a:rPr lang="sk-SK" b="1" dirty="0">
                <a:latin typeface="Georgia" panose="02040502050405020303" pitchFamily="18" charset="0"/>
              </a:rPr>
              <a:t> and </a:t>
            </a:r>
            <a:r>
              <a:rPr lang="sk-SK" b="1" dirty="0" err="1">
                <a:latin typeface="Georgia" panose="02040502050405020303" pitchFamily="18" charset="0"/>
              </a:rPr>
              <a:t>knowledge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gained</a:t>
            </a:r>
            <a:r>
              <a:rPr lang="sk-SK" b="1" dirty="0">
                <a:latin typeface="Georgia" panose="02040502050405020303" pitchFamily="18" charset="0"/>
              </a:rPr>
              <a:t> over </a:t>
            </a:r>
            <a:r>
              <a:rPr lang="sk-SK" b="1" dirty="0" err="1">
                <a:latin typeface="Georgia" panose="02040502050405020303" pitchFamily="18" charset="0"/>
              </a:rPr>
              <a:t>decades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hands</a:t>
            </a:r>
            <a:r>
              <a:rPr lang="sk-SK" b="1" dirty="0">
                <a:latin typeface="Georgia" panose="02040502050405020303" pitchFamily="18" charset="0"/>
              </a:rPr>
              <a:t>-on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with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German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Shepherds</a:t>
            </a:r>
            <a:r>
              <a:rPr lang="sk-SK" b="1" dirty="0">
                <a:latin typeface="Georgia" panose="02040502050405020303" pitchFamily="18" charset="0"/>
              </a:rPr>
              <a:t>. In </a:t>
            </a:r>
            <a:r>
              <a:rPr lang="sk-SK" b="1" dirty="0" err="1">
                <a:latin typeface="Georgia" panose="02040502050405020303" pitchFamily="18" charset="0"/>
              </a:rPr>
              <a:t>this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book</a:t>
            </a:r>
            <a:r>
              <a:rPr lang="sk-SK" b="1" dirty="0">
                <a:latin typeface="Georgia" panose="02040502050405020303" pitchFamily="18" charset="0"/>
              </a:rPr>
              <a:t>, I </a:t>
            </a:r>
            <a:r>
              <a:rPr lang="sk-SK" b="1" dirty="0" err="1">
                <a:latin typeface="Georgia" panose="02040502050405020303" pitchFamily="18" charset="0"/>
              </a:rPr>
              <a:t>explore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breed’s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history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present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some</a:t>
            </a:r>
            <a:r>
              <a:rPr lang="sk-SK" b="1" dirty="0">
                <a:latin typeface="Georgia" panose="02040502050405020303" pitchFamily="18" charset="0"/>
              </a:rPr>
              <a:t> of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most </a:t>
            </a:r>
            <a:r>
              <a:rPr lang="sk-SK" b="1" dirty="0" err="1">
                <a:latin typeface="Georgia" panose="02040502050405020303" pitchFamily="18" charset="0"/>
              </a:rPr>
              <a:t>influential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bloodlines</a:t>
            </a:r>
            <a:r>
              <a:rPr lang="sk-SK" b="1" dirty="0">
                <a:latin typeface="Georgia" panose="02040502050405020303" pitchFamily="18" charset="0"/>
              </a:rPr>
              <a:t> in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world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offer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practical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insights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into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breeding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puppy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rearing</a:t>
            </a:r>
            <a:r>
              <a:rPr lang="sk-SK" b="1" dirty="0">
                <a:latin typeface="Georgia" panose="02040502050405020303" pitchFamily="18" charset="0"/>
              </a:rPr>
              <a:t>, </a:t>
            </a:r>
            <a:r>
              <a:rPr lang="sk-SK" b="1" dirty="0" err="1">
                <a:latin typeface="Georgia" panose="02040502050405020303" pitchFamily="18" charset="0"/>
              </a:rPr>
              <a:t>training</a:t>
            </a:r>
            <a:r>
              <a:rPr lang="sk-SK" b="1" dirty="0">
                <a:latin typeface="Georgia" panose="02040502050405020303" pitchFamily="18" charset="0"/>
              </a:rPr>
              <a:t>, and </a:t>
            </a:r>
            <a:r>
              <a:rPr lang="sk-SK" b="1" dirty="0" err="1">
                <a:latin typeface="Georgia" panose="02040502050405020303" pitchFamily="18" charset="0"/>
              </a:rPr>
              <a:t>the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principles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that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have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guided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work</a:t>
            </a:r>
            <a:r>
              <a:rPr lang="sk-SK" b="1" dirty="0">
                <a:latin typeface="Georgia" panose="02040502050405020303" pitchFamily="18" charset="0"/>
              </a:rPr>
              <a:t> </a:t>
            </a:r>
            <a:r>
              <a:rPr lang="sk-SK" b="1" dirty="0" err="1">
                <a:latin typeface="Georgia" panose="02040502050405020303" pitchFamily="18" charset="0"/>
              </a:rPr>
              <a:t>throughout</a:t>
            </a:r>
            <a:r>
              <a:rPr lang="sk-SK" b="1" dirty="0">
                <a:latin typeface="Georgia" panose="02040502050405020303" pitchFamily="18" charset="0"/>
              </a:rPr>
              <a:t> my </a:t>
            </a:r>
            <a:r>
              <a:rPr lang="sk-SK" b="1" dirty="0" err="1">
                <a:latin typeface="Georgia" panose="02040502050405020303" pitchFamily="18" charset="0"/>
              </a:rPr>
              <a:t>career</a:t>
            </a:r>
            <a:r>
              <a:rPr lang="sk-SK" b="1" dirty="0"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5" name="Obrázok 4" descr="jansudimakbook.com">
            <a:extLst>
              <a:ext uri="{FF2B5EF4-FFF2-40B4-BE49-F238E27FC236}">
                <a16:creationId xmlns:a16="http://schemas.microsoft.com/office/drawing/2014/main" id="{CD9487D5-F09E-7475-2426-EB0A240FE4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17" b="-6159"/>
          <a:stretch>
            <a:fillRect/>
          </a:stretch>
        </p:blipFill>
        <p:spPr>
          <a:xfrm>
            <a:off x="5441156" y="7533178"/>
            <a:ext cx="6750844" cy="607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93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17114</TotalTime>
  <Words>2372</Words>
  <Application>Microsoft Macintosh PowerPoint</Application>
  <PresentationFormat>Širokouhlá</PresentationFormat>
  <Paragraphs>194</Paragraphs>
  <Slides>42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Garamond</vt:lpstr>
      <vt:lpstr>Georgia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Jakub Gamec</dc:creator>
  <cp:lastModifiedBy>Jakub Gamec</cp:lastModifiedBy>
  <cp:revision>28</cp:revision>
  <dcterms:created xsi:type="dcterms:W3CDTF">2023-12-22T20:43:53Z</dcterms:created>
  <dcterms:modified xsi:type="dcterms:W3CDTF">2026-08-23T10:05:22Z</dcterms:modified>
</cp:coreProperties>
</file>